
<file path=[Content_Types].xml><?xml version="1.0" encoding="utf-8"?>
<Types xmlns="http://schemas.openxmlformats.org/package/2006/content-types">
  <Default Extension="emf" ContentType="image/x-emf"/>
  <Default Extension="jpeg" ContentType="image/jpeg"/>
  <Default Extension="jpg" ContentType="image/jpeg"/>
  <Default Extension="pdf" ContentType="application/pd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403" r:id="rId2"/>
    <p:sldId id="351" r:id="rId3"/>
    <p:sldId id="430" r:id="rId4"/>
    <p:sldId id="431" r:id="rId5"/>
    <p:sldId id="439" r:id="rId6"/>
    <p:sldId id="444" r:id="rId7"/>
    <p:sldId id="443" r:id="rId8"/>
    <p:sldId id="432" r:id="rId9"/>
    <p:sldId id="441" r:id="rId10"/>
    <p:sldId id="445" r:id="rId11"/>
    <p:sldId id="440" r:id="rId12"/>
    <p:sldId id="446" r:id="rId13"/>
    <p:sldId id="442" r:id="rId14"/>
  </p:sldIdLst>
  <p:sldSz cx="9906000" cy="6858000" type="A4"/>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58" userDrawn="1">
          <p15:clr>
            <a:srgbClr val="A4A3A4"/>
          </p15:clr>
        </p15:guide>
        <p15:guide id="2" pos="217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0004"/>
    <a:srgbClr val="031892"/>
    <a:srgbClr val="008E5C"/>
    <a:srgbClr val="F3F2EF"/>
    <a:srgbClr val="C7000A"/>
    <a:srgbClr val="9600BD"/>
    <a:srgbClr val="009EE2"/>
    <a:srgbClr val="FF0004"/>
    <a:srgbClr val="009662"/>
    <a:srgbClr val="009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79" autoAdjust="0"/>
    <p:restoredTop sz="99478" autoAdjust="0"/>
  </p:normalViewPr>
  <p:slideViewPr>
    <p:cSldViewPr>
      <p:cViewPr varScale="1">
        <p:scale>
          <a:sx n="103" d="100"/>
          <a:sy n="103" d="100"/>
        </p:scale>
        <p:origin x="1170" y="9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38" y="-96"/>
      </p:cViewPr>
      <p:guideLst>
        <p:guide orient="horz" pos="3158"/>
        <p:guide pos="217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2985558" cy="501094"/>
          </a:xfrm>
          <a:prstGeom prst="rect">
            <a:avLst/>
          </a:prstGeom>
        </p:spPr>
        <p:txBody>
          <a:bodyPr vert="horz" lIns="92426" tIns="46213" rIns="92426" bIns="46213" rtlCol="0"/>
          <a:lstStyle>
            <a:lvl1pPr algn="l">
              <a:defRPr sz="1200"/>
            </a:lvl1pPr>
          </a:lstStyle>
          <a:p>
            <a:endParaRPr lang="en-US"/>
          </a:p>
        </p:txBody>
      </p:sp>
      <p:sp>
        <p:nvSpPr>
          <p:cNvPr id="3" name="Date Placeholder 2"/>
          <p:cNvSpPr>
            <a:spLocks noGrp="1"/>
          </p:cNvSpPr>
          <p:nvPr>
            <p:ph type="dt" idx="1"/>
          </p:nvPr>
        </p:nvSpPr>
        <p:spPr>
          <a:xfrm>
            <a:off x="3902601" y="3"/>
            <a:ext cx="2985558" cy="501094"/>
          </a:xfrm>
          <a:prstGeom prst="rect">
            <a:avLst/>
          </a:prstGeom>
        </p:spPr>
        <p:txBody>
          <a:bodyPr vert="horz" lIns="92426" tIns="46213" rIns="92426" bIns="46213" rtlCol="0"/>
          <a:lstStyle>
            <a:lvl1pPr algn="r">
              <a:defRPr sz="1200"/>
            </a:lvl1pPr>
          </a:lstStyle>
          <a:p>
            <a:fld id="{213A478C-62B1-4A72-BA5B-5566DAF96964}" type="datetimeFigureOut">
              <a:rPr lang="en-US" smtClean="0"/>
              <a:pPr/>
              <a:t>7/1/2019</a:t>
            </a:fld>
            <a:endParaRPr lang="en-US"/>
          </a:p>
        </p:txBody>
      </p:sp>
      <p:sp>
        <p:nvSpPr>
          <p:cNvPr id="4" name="Slide Image Placeholder 3"/>
          <p:cNvSpPr>
            <a:spLocks noGrp="1" noRot="1" noChangeAspect="1"/>
          </p:cNvSpPr>
          <p:nvPr>
            <p:ph type="sldImg" idx="2"/>
          </p:nvPr>
        </p:nvSpPr>
        <p:spPr>
          <a:xfrm>
            <a:off x="730250" y="750888"/>
            <a:ext cx="5429250" cy="3759200"/>
          </a:xfrm>
          <a:prstGeom prst="rect">
            <a:avLst/>
          </a:prstGeom>
          <a:noFill/>
          <a:ln w="12700">
            <a:solidFill>
              <a:prstClr val="black"/>
            </a:solidFill>
          </a:ln>
        </p:spPr>
        <p:txBody>
          <a:bodyPr vert="horz" lIns="92426" tIns="46213" rIns="92426" bIns="46213" rtlCol="0" anchor="ctr"/>
          <a:lstStyle/>
          <a:p>
            <a:endParaRPr lang="en-US"/>
          </a:p>
        </p:txBody>
      </p:sp>
      <p:sp>
        <p:nvSpPr>
          <p:cNvPr id="5" name="Notes Placeholder 4"/>
          <p:cNvSpPr>
            <a:spLocks noGrp="1"/>
          </p:cNvSpPr>
          <p:nvPr>
            <p:ph type="body" sz="quarter" idx="3"/>
          </p:nvPr>
        </p:nvSpPr>
        <p:spPr>
          <a:xfrm>
            <a:off x="688976" y="4760400"/>
            <a:ext cx="5511800" cy="4509849"/>
          </a:xfrm>
          <a:prstGeom prst="rect">
            <a:avLst/>
          </a:prstGeom>
        </p:spPr>
        <p:txBody>
          <a:bodyPr vert="horz" lIns="92426" tIns="46213" rIns="92426" bIns="462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9519057"/>
            <a:ext cx="2985558" cy="501094"/>
          </a:xfrm>
          <a:prstGeom prst="rect">
            <a:avLst/>
          </a:prstGeom>
        </p:spPr>
        <p:txBody>
          <a:bodyPr vert="horz" lIns="92426" tIns="46213" rIns="92426" bIns="46213" rtlCol="0" anchor="b"/>
          <a:lstStyle>
            <a:lvl1pPr algn="l">
              <a:defRPr sz="1200"/>
            </a:lvl1pPr>
          </a:lstStyle>
          <a:p>
            <a:endParaRPr lang="en-US"/>
          </a:p>
        </p:txBody>
      </p:sp>
      <p:sp>
        <p:nvSpPr>
          <p:cNvPr id="7" name="Slide Number Placeholder 6"/>
          <p:cNvSpPr>
            <a:spLocks noGrp="1"/>
          </p:cNvSpPr>
          <p:nvPr>
            <p:ph type="sldNum" sz="quarter" idx="5"/>
          </p:nvPr>
        </p:nvSpPr>
        <p:spPr>
          <a:xfrm>
            <a:off x="3902601" y="9519057"/>
            <a:ext cx="2985558" cy="501094"/>
          </a:xfrm>
          <a:prstGeom prst="rect">
            <a:avLst/>
          </a:prstGeom>
        </p:spPr>
        <p:txBody>
          <a:bodyPr vert="horz" lIns="92426" tIns="46213" rIns="92426" bIns="46213" rtlCol="0" anchor="b"/>
          <a:lstStyle>
            <a:lvl1pPr algn="r">
              <a:defRPr sz="1200"/>
            </a:lvl1pPr>
          </a:lstStyle>
          <a:p>
            <a:fld id="{9CAB49A8-F7CB-4F1B-B128-FA4CEEF2E88A}" type="slidenum">
              <a:rPr lang="en-US" smtClean="0"/>
              <a:pPr/>
              <a:t>‹#›</a:t>
            </a:fld>
            <a:endParaRPr lang="en-US"/>
          </a:p>
        </p:txBody>
      </p:sp>
    </p:spTree>
    <p:extLst>
      <p:ext uri="{BB962C8B-B14F-4D97-AF65-F5344CB8AC3E}">
        <p14:creationId xmlns:p14="http://schemas.microsoft.com/office/powerpoint/2010/main" val="4102136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pn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df"/><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age">
    <p:spTree>
      <p:nvGrpSpPr>
        <p:cNvPr id="1" name=""/>
        <p:cNvGrpSpPr/>
        <p:nvPr/>
      </p:nvGrpSpPr>
      <p:grpSpPr>
        <a:xfrm>
          <a:off x="0" y="0"/>
          <a:ext cx="0" cy="0"/>
          <a:chOff x="0" y="0"/>
          <a:chExt cx="0" cy="0"/>
        </a:xfrm>
      </p:grpSpPr>
      <p:pic>
        <p:nvPicPr>
          <p:cNvPr id="6" name="Picture 2"/>
          <p:cNvPicPr>
            <a:picLocks noChangeAspect="1" noChangeArrowheads="1"/>
          </p:cNvPicPr>
          <p:nvPr userDrawn="1"/>
        </p:nvPicPr>
        <mc:AlternateContent xmlns:mc="http://schemas.openxmlformats.org/markup-compatibility/2006">
          <mc:Choice xmlns="" xmlns:mv="urn:schemas-microsoft-com:mac:vml"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0" y="0"/>
            <a:ext cx="9906000" cy="6858000"/>
          </a:xfrm>
          <a:prstGeom prst="rect">
            <a:avLst/>
          </a:prstGeom>
          <a:noFill/>
          <a:ln w="9525">
            <a:noFill/>
            <a:miter lim="800000"/>
            <a:headEnd/>
            <a:tailEnd/>
          </a:ln>
          <a:effectLst/>
        </p:spPr>
      </p:pic>
      <p:pic>
        <p:nvPicPr>
          <p:cNvPr id="7" name="Picture 2" descr="\\Fileshares\FS-H$\nsinno\Desktop\NASCO_INSURANCE_GROUP_WHITE_LARGE.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01692" y="712947"/>
            <a:ext cx="3742534" cy="15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42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2" descr="\\tsclient\C\Users\Administrator\Desktop\NASCO_INSURANCE_GROUP_CMYK_LARG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3706" y="800425"/>
            <a:ext cx="3301814" cy="13716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 Placeholder 20"/>
          <p:cNvSpPr>
            <a:spLocks noGrp="1"/>
          </p:cNvSpPr>
          <p:nvPr>
            <p:ph type="body" sz="quarter" idx="10" hasCustomPrompt="1"/>
          </p:nvPr>
        </p:nvSpPr>
        <p:spPr>
          <a:xfrm>
            <a:off x="818621" y="2637114"/>
            <a:ext cx="8342011" cy="359841"/>
          </a:xfrm>
        </p:spPr>
        <p:txBody>
          <a:bodyPr>
            <a:normAutofit/>
          </a:bodyPr>
          <a:lstStyle>
            <a:lvl1pPr marL="0" indent="0">
              <a:buNone/>
              <a:defRPr sz="1800" baseline="0">
                <a:solidFill>
                  <a:srgbClr val="009EE2"/>
                </a:solidFill>
                <a:latin typeface="Arial" pitchFamily="34" charset="0"/>
                <a:cs typeface="Arial" pitchFamily="34" charset="0"/>
              </a:defRPr>
            </a:lvl1pPr>
          </a:lstStyle>
          <a:p>
            <a:pPr lvl="0"/>
            <a:r>
              <a:rPr lang="en-US" dirty="0"/>
              <a:t>Click to edit [Presentation Title]</a:t>
            </a:r>
          </a:p>
        </p:txBody>
      </p:sp>
      <p:sp>
        <p:nvSpPr>
          <p:cNvPr id="22" name="Text Placeholder 20"/>
          <p:cNvSpPr>
            <a:spLocks noGrp="1"/>
          </p:cNvSpPr>
          <p:nvPr>
            <p:ph type="body" sz="quarter" idx="11" hasCustomPrompt="1"/>
          </p:nvPr>
        </p:nvSpPr>
        <p:spPr>
          <a:xfrm>
            <a:off x="818541" y="3069162"/>
            <a:ext cx="8342011" cy="359841"/>
          </a:xfrm>
        </p:spPr>
        <p:txBody>
          <a:bodyPr>
            <a:normAutofit/>
          </a:bodyPr>
          <a:lstStyle>
            <a:lvl1pPr marL="0" indent="0">
              <a:buNone/>
              <a:defRPr sz="1800">
                <a:solidFill>
                  <a:srgbClr val="031892"/>
                </a:solidFill>
                <a:latin typeface="Arial" pitchFamily="34" charset="0"/>
                <a:cs typeface="Arial" pitchFamily="34" charset="0"/>
              </a:defRPr>
            </a:lvl1pPr>
          </a:lstStyle>
          <a:p>
            <a:pPr lvl="0"/>
            <a:r>
              <a:rPr lang="en-US" dirty="0"/>
              <a:t>Click to edit [Event Title]</a:t>
            </a:r>
          </a:p>
        </p:txBody>
      </p:sp>
      <p:sp>
        <p:nvSpPr>
          <p:cNvPr id="23" name="Text Placeholder 20"/>
          <p:cNvSpPr>
            <a:spLocks noGrp="1"/>
          </p:cNvSpPr>
          <p:nvPr>
            <p:ph type="body" sz="quarter" idx="12" hasCustomPrompt="1"/>
          </p:nvPr>
        </p:nvSpPr>
        <p:spPr>
          <a:xfrm>
            <a:off x="823457" y="3861250"/>
            <a:ext cx="8342011" cy="359841"/>
          </a:xfrm>
        </p:spPr>
        <p:txBody>
          <a:bodyPr>
            <a:normAutofit/>
          </a:bodyPr>
          <a:lstStyle>
            <a:lvl1pPr marL="0" indent="0">
              <a:buNone/>
              <a:defRPr sz="1800" b="0">
                <a:solidFill>
                  <a:srgbClr val="031892"/>
                </a:solidFill>
                <a:latin typeface="Arial" pitchFamily="34" charset="0"/>
                <a:cs typeface="Arial" pitchFamily="34" charset="0"/>
              </a:defRPr>
            </a:lvl1pPr>
          </a:lstStyle>
          <a:p>
            <a:pPr lvl="0"/>
            <a:r>
              <a:rPr lang="en-US" dirty="0"/>
              <a:t>Click to edit [Date]</a:t>
            </a:r>
          </a:p>
        </p:txBody>
      </p:sp>
      <p:sp>
        <p:nvSpPr>
          <p:cNvPr id="25" name="Rectangle 24"/>
          <p:cNvSpPr/>
          <p:nvPr userDrawn="1"/>
        </p:nvSpPr>
        <p:spPr>
          <a:xfrm>
            <a:off x="832380" y="6021288"/>
            <a:ext cx="2248412" cy="261610"/>
          </a:xfrm>
          <a:prstGeom prst="rect">
            <a:avLst/>
          </a:prstGeom>
        </p:spPr>
        <p:txBody>
          <a:bodyPr wrap="square">
            <a:spAutoFit/>
          </a:bodyPr>
          <a:lstStyle/>
          <a:p>
            <a:pPr lvl="0"/>
            <a:r>
              <a:rPr lang="en-US" sz="1100" dirty="0">
                <a:solidFill>
                  <a:srgbClr val="031892"/>
                </a:solidFill>
                <a:latin typeface="Arial"/>
                <a:cs typeface="Arial"/>
              </a:rPr>
              <a:t>Nasco Insurance Group</a:t>
            </a:r>
          </a:p>
        </p:txBody>
      </p:sp>
      <p:pic>
        <p:nvPicPr>
          <p:cNvPr id="9" name="Picture 3" descr="\\Fileshares\FS-H$\marc.abiaad\Desktop\NascoInsurancGroup.bmp"/>
          <p:cNvPicPr>
            <a:picLocks noChangeAspect="1" noChangeArrowheads="1"/>
          </p:cNvPicPr>
          <p:nvPr userDrawn="1"/>
        </p:nvPicPr>
        <p:blipFill>
          <a:blip r:embed="rId3">
            <a:extLst>
              <a:ext uri="{BEBA8EAE-BF5A-486C-A8C5-ECC9F3942E4B}">
                <a14:imgProps xmlns:a14="http://schemas.microsoft.com/office/drawing/2010/main">
                  <a14:imgLayer r:embed="rId4"/>
                </a14:imgProps>
              </a:ext>
              <a:ext uri="{28A0092B-C50C-407E-A947-70E740481C1C}">
                <a14:useLocalDpi xmlns:a14="http://schemas.microsoft.com/office/drawing/2010/main" val="0"/>
              </a:ext>
            </a:extLst>
          </a:blip>
          <a:srcRect/>
          <a:stretch>
            <a:fillRect/>
          </a:stretch>
        </p:blipFill>
        <p:spPr bwMode="auto">
          <a:xfrm>
            <a:off x="8697416" y="5229200"/>
            <a:ext cx="1008112" cy="10081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noChangeArrowheads="1"/>
          </p:cNvPicPr>
          <p:nvPr userDrawn="1"/>
        </p:nvPicPr>
        <p:blipFill rotWithShape="1">
          <a:blip r:embed="rId5"/>
          <a:srcRect r="34179"/>
          <a:stretch/>
        </p:blipFill>
        <p:spPr bwMode="auto">
          <a:xfrm>
            <a:off x="1" y="6381329"/>
            <a:ext cx="6537176" cy="500063"/>
          </a:xfrm>
          <a:prstGeom prst="rect">
            <a:avLst/>
          </a:prstGeom>
          <a:noFill/>
          <a:ln w="9525">
            <a:noFill/>
            <a:miter lim="800000"/>
            <a:headEnd/>
            <a:tailEnd/>
          </a:ln>
          <a:effectLst/>
        </p:spPr>
      </p:pic>
      <p:pic>
        <p:nvPicPr>
          <p:cNvPr id="12" name="Picture 11"/>
          <p:cNvPicPr>
            <a:picLocks noChangeAspect="1" noChangeArrowheads="1"/>
          </p:cNvPicPr>
          <p:nvPr userDrawn="1"/>
        </p:nvPicPr>
        <p:blipFill rotWithShape="1">
          <a:blip r:embed="rId5"/>
          <a:srcRect l="763" r="65090"/>
          <a:stretch/>
        </p:blipFill>
        <p:spPr bwMode="auto">
          <a:xfrm>
            <a:off x="6530110" y="6381328"/>
            <a:ext cx="3391441" cy="500063"/>
          </a:xfrm>
          <a:prstGeom prst="rect">
            <a:avLst/>
          </a:prstGeom>
          <a:noFill/>
          <a:ln w="9525">
            <a:noFill/>
            <a:miter lim="800000"/>
            <a:headEnd/>
            <a:tailEnd/>
          </a:ln>
          <a:effectLst/>
        </p:spPr>
      </p:pic>
    </p:spTree>
    <p:extLst>
      <p:ext uri="{BB962C8B-B14F-4D97-AF65-F5344CB8AC3E}">
        <p14:creationId xmlns:p14="http://schemas.microsoft.com/office/powerpoint/2010/main" val="378903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40532" y="1124744"/>
            <a:ext cx="8814979" cy="4896544"/>
          </a:xfrm>
        </p:spPr>
        <p:txBody>
          <a:bodyPr/>
          <a:lstStyle>
            <a:lvl1pPr>
              <a:defRPr sz="2000">
                <a:solidFill>
                  <a:srgbClr val="031892"/>
                </a:solidFill>
                <a:latin typeface="Arial" pitchFamily="34" charset="0"/>
                <a:cs typeface="Arial" pitchFamily="34" charset="0"/>
              </a:defRPr>
            </a:lvl1pPr>
            <a:lvl2pPr>
              <a:defRPr sz="1800">
                <a:solidFill>
                  <a:srgbClr val="031892"/>
                </a:solidFill>
                <a:latin typeface="Arial" pitchFamily="34" charset="0"/>
                <a:cs typeface="Arial" pitchFamily="34" charset="0"/>
              </a:defRPr>
            </a:lvl2pPr>
            <a:lvl3pPr>
              <a:defRPr sz="1800">
                <a:solidFill>
                  <a:srgbClr val="031892"/>
                </a:solidFill>
                <a:latin typeface="Arial" pitchFamily="34" charset="0"/>
                <a:cs typeface="Arial" pitchFamily="34" charset="0"/>
              </a:defRPr>
            </a:lvl3pPr>
            <a:lvl4pPr>
              <a:defRPr sz="1600">
                <a:solidFill>
                  <a:srgbClr val="031892"/>
                </a:solidFill>
                <a:latin typeface="Arial" pitchFamily="34" charset="0"/>
                <a:cs typeface="Arial" pitchFamily="34" charset="0"/>
              </a:defRPr>
            </a:lvl4pPr>
            <a:lvl5pPr>
              <a:defRPr sz="1600">
                <a:solidFill>
                  <a:srgbClr val="031892"/>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740533" y="565150"/>
            <a:ext cx="7488832" cy="411163"/>
          </a:xfrm>
        </p:spPr>
        <p:txBody>
          <a:bodyPr>
            <a:normAutofit/>
          </a:bodyPr>
          <a:lstStyle>
            <a:lvl1pPr algn="l">
              <a:defRPr sz="1800">
                <a:solidFill>
                  <a:srgbClr val="009EE2"/>
                </a:solidFill>
                <a:latin typeface="Arial" pitchFamily="34" charset="0"/>
                <a:cs typeface="Arial" pitchFamily="34" charset="0"/>
              </a:defRPr>
            </a:lvl1pPr>
          </a:lstStyle>
          <a:p>
            <a:r>
              <a:rPr lang="en-US" dirty="0"/>
              <a:t>Click to edit Master title style</a:t>
            </a:r>
          </a:p>
        </p:txBody>
      </p:sp>
      <p:pic>
        <p:nvPicPr>
          <p:cNvPr id="7" name="Picture 6"/>
          <p:cNvPicPr>
            <a:picLocks noChangeAspect="1" noChangeArrowheads="1"/>
          </p:cNvPicPr>
          <p:nvPr userDrawn="1"/>
        </p:nvPicPr>
        <mc:AlternateContent xmlns:mc="http://schemas.openxmlformats.org/markup-compatibility/2006">
          <mc:Choice xmlns="" xmlns:mv="urn:schemas-microsoft-com:mac:vml" xmlns:ma="http://schemas.microsoft.com/office/mac/drawingml/2008/main" Requires="ma">
            <p:blipFill>
              <a:blip r:embed="rId2"/>
              <a:srcRect/>
              <a:stretch>
                <a:fillRect/>
              </a:stretch>
            </p:blipFill>
          </mc:Choice>
          <mc:Fallback>
            <p:blipFill>
              <a:blip r:embed="rId3"/>
              <a:srcRect/>
              <a:stretch>
                <a:fillRect/>
              </a:stretch>
            </p:blipFill>
          </mc:Fallback>
        </mc:AlternateContent>
        <p:spPr bwMode="auto">
          <a:xfrm>
            <a:off x="-25797" y="565150"/>
            <a:ext cx="569252" cy="411163"/>
          </a:xfrm>
          <a:prstGeom prst="rect">
            <a:avLst/>
          </a:prstGeom>
          <a:noFill/>
          <a:ln w="9525">
            <a:noFill/>
            <a:miter lim="800000"/>
            <a:headEnd/>
            <a:tailEnd/>
          </a:ln>
          <a:effectLst/>
        </p:spPr>
      </p:pic>
      <p:pic>
        <p:nvPicPr>
          <p:cNvPr id="8" name="Picture 7"/>
          <p:cNvPicPr>
            <a:picLocks noChangeAspect="1" noChangeArrowheads="1"/>
          </p:cNvPicPr>
          <p:nvPr userDrawn="1"/>
        </p:nvPicPr>
        <p:blipFill rotWithShape="1">
          <a:blip r:embed="rId4"/>
          <a:srcRect r="34179"/>
          <a:stretch/>
        </p:blipFill>
        <p:spPr bwMode="auto">
          <a:xfrm>
            <a:off x="1" y="6381329"/>
            <a:ext cx="6537176" cy="500063"/>
          </a:xfrm>
          <a:prstGeom prst="rect">
            <a:avLst/>
          </a:prstGeom>
          <a:noFill/>
          <a:ln w="9525">
            <a:noFill/>
            <a:miter lim="800000"/>
            <a:headEnd/>
            <a:tailEnd/>
          </a:ln>
          <a:effectLst/>
        </p:spPr>
      </p:pic>
      <p:pic>
        <p:nvPicPr>
          <p:cNvPr id="9" name="Picture 2" descr="\\tsclient\C\Users\Administrator\Desktop\NASCO_INSURANCE_GROUP_CMYK_LARGE.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440026" y="496411"/>
            <a:ext cx="1320725" cy="548640"/>
          </a:xfrm>
          <a:prstGeom prst="rect">
            <a:avLst/>
          </a:prstGeom>
          <a:noFill/>
          <a:extLst>
            <a:ext uri="{909E8E84-426E-40DD-AFC4-6F175D3DCCD1}">
              <a14:hiddenFill xmlns:a14="http://schemas.microsoft.com/office/drawing/2010/main">
                <a:solidFill>
                  <a:srgbClr val="FFFFFF"/>
                </a:solidFill>
              </a14:hiddenFill>
            </a:ext>
          </a:extLst>
        </p:spPr>
      </p:pic>
      <p:sp>
        <p:nvSpPr>
          <p:cNvPr id="20" name="Slide Number Placeholder 5"/>
          <p:cNvSpPr>
            <a:spLocks noGrp="1"/>
          </p:cNvSpPr>
          <p:nvPr>
            <p:ph type="sldNum" sz="quarter" idx="4"/>
          </p:nvPr>
        </p:nvSpPr>
        <p:spPr>
          <a:xfrm>
            <a:off x="8440025" y="6016204"/>
            <a:ext cx="1115486"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78147F53-4CE3-4F5F-8B70-574CFCFC0F0B}" type="slidenum">
              <a:rPr lang="en-US" smtClean="0"/>
              <a:pPr/>
              <a:t>‹#›</a:t>
            </a:fld>
            <a:endParaRPr lang="en-US"/>
          </a:p>
        </p:txBody>
      </p:sp>
      <p:pic>
        <p:nvPicPr>
          <p:cNvPr id="10" name="Picture 9"/>
          <p:cNvPicPr>
            <a:picLocks noChangeAspect="1" noChangeArrowheads="1"/>
          </p:cNvPicPr>
          <p:nvPr userDrawn="1"/>
        </p:nvPicPr>
        <p:blipFill rotWithShape="1">
          <a:blip r:embed="rId4"/>
          <a:srcRect l="763" r="65090"/>
          <a:stretch/>
        </p:blipFill>
        <p:spPr bwMode="auto">
          <a:xfrm>
            <a:off x="6530110" y="6381328"/>
            <a:ext cx="3391441" cy="500063"/>
          </a:xfrm>
          <a:prstGeom prst="rect">
            <a:avLst/>
          </a:prstGeom>
          <a:noFill/>
          <a:ln w="9525">
            <a:noFill/>
            <a:miter lim="800000"/>
            <a:headEnd/>
            <a:tailEnd/>
          </a:ln>
          <a:effectLst/>
        </p:spPr>
      </p:pic>
    </p:spTree>
    <p:extLst>
      <p:ext uri="{BB962C8B-B14F-4D97-AF65-F5344CB8AC3E}">
        <p14:creationId xmlns:p14="http://schemas.microsoft.com/office/powerpoint/2010/main" val="366828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2" descr="\\tsclient\C\Users\Administrator\Desktop\NASCO_INSURANCE_GROUP_CMYK_LARG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40026" y="496411"/>
            <a:ext cx="1320725" cy="548640"/>
          </a:xfrm>
          <a:prstGeom prst="rect">
            <a:avLst/>
          </a:prstGeom>
          <a:noFill/>
          <a:extLst>
            <a:ext uri="{909E8E84-426E-40DD-AFC4-6F175D3DCCD1}">
              <a14:hiddenFill xmlns:a14="http://schemas.microsoft.com/office/drawing/2010/main">
                <a:solidFill>
                  <a:srgbClr val="FFFFFF"/>
                </a:solidFill>
              </a14:hiddenFill>
            </a:ext>
          </a:extLst>
        </p:spPr>
      </p:pic>
      <p:sp>
        <p:nvSpPr>
          <p:cNvPr id="10" name="Slide Number Placeholder 5"/>
          <p:cNvSpPr>
            <a:spLocks noGrp="1"/>
          </p:cNvSpPr>
          <p:nvPr>
            <p:ph type="sldNum" sz="quarter" idx="4"/>
          </p:nvPr>
        </p:nvSpPr>
        <p:spPr>
          <a:xfrm>
            <a:off x="8440025" y="6016204"/>
            <a:ext cx="1115486"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78147F53-4CE3-4F5F-8B70-574CFCFC0F0B}" type="slidenum">
              <a:rPr lang="en-US" smtClean="0"/>
              <a:pPr/>
              <a:t>‹#›</a:t>
            </a:fld>
            <a:endParaRPr lang="en-US"/>
          </a:p>
        </p:txBody>
      </p:sp>
      <p:pic>
        <p:nvPicPr>
          <p:cNvPr id="5" name="Picture 4"/>
          <p:cNvPicPr>
            <a:picLocks noChangeAspect="1" noChangeArrowheads="1"/>
          </p:cNvPicPr>
          <p:nvPr userDrawn="1"/>
        </p:nvPicPr>
        <p:blipFill rotWithShape="1">
          <a:blip r:embed="rId3"/>
          <a:srcRect r="34179"/>
          <a:stretch/>
        </p:blipFill>
        <p:spPr bwMode="auto">
          <a:xfrm>
            <a:off x="1" y="6381329"/>
            <a:ext cx="6537176" cy="500063"/>
          </a:xfrm>
          <a:prstGeom prst="rect">
            <a:avLst/>
          </a:prstGeom>
          <a:noFill/>
          <a:ln w="9525">
            <a:noFill/>
            <a:miter lim="800000"/>
            <a:headEnd/>
            <a:tailEnd/>
          </a:ln>
          <a:effectLst/>
        </p:spPr>
      </p:pic>
      <p:pic>
        <p:nvPicPr>
          <p:cNvPr id="6" name="Picture 5"/>
          <p:cNvPicPr>
            <a:picLocks noChangeAspect="1" noChangeArrowheads="1"/>
          </p:cNvPicPr>
          <p:nvPr userDrawn="1"/>
        </p:nvPicPr>
        <p:blipFill rotWithShape="1">
          <a:blip r:embed="rId3"/>
          <a:srcRect l="763" r="65090"/>
          <a:stretch/>
        </p:blipFill>
        <p:spPr bwMode="auto">
          <a:xfrm>
            <a:off x="6530110" y="6381328"/>
            <a:ext cx="3391441" cy="500063"/>
          </a:xfrm>
          <a:prstGeom prst="rect">
            <a:avLst/>
          </a:prstGeom>
          <a:noFill/>
          <a:ln w="9525">
            <a:noFill/>
            <a:miter lim="800000"/>
            <a:headEnd/>
            <a:tailEnd/>
          </a:ln>
          <a:effectLst/>
        </p:spPr>
      </p:pic>
    </p:spTree>
    <p:extLst>
      <p:ext uri="{BB962C8B-B14F-4D97-AF65-F5344CB8AC3E}">
        <p14:creationId xmlns:p14="http://schemas.microsoft.com/office/powerpoint/2010/main" val="4391386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47F53-4CE3-4F5F-8B70-574CFCFC0F0B}" type="slidenum">
              <a:rPr lang="en-US" smtClean="0"/>
              <a:pPr/>
              <a:t>‹#›</a:t>
            </a:fld>
            <a:endParaRPr lang="en-US"/>
          </a:p>
        </p:txBody>
      </p:sp>
    </p:spTree>
    <p:extLst>
      <p:ext uri="{BB962C8B-B14F-4D97-AF65-F5344CB8AC3E}">
        <p14:creationId xmlns:p14="http://schemas.microsoft.com/office/powerpoint/2010/main" val="237312093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61"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15.emf"/><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form.mapfre.com.tr/iletisim/formlar/fark-yok-anlasmali-kurumlar"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Box 26"/>
          <p:cNvSpPr txBox="1">
            <a:spLocks noChangeArrowheads="1"/>
          </p:cNvSpPr>
          <p:nvPr/>
        </p:nvSpPr>
        <p:spPr bwMode="auto">
          <a:xfrm>
            <a:off x="212725" y="1086321"/>
            <a:ext cx="9492803" cy="398463"/>
          </a:xfrm>
          <a:prstGeom prst="rect">
            <a:avLst/>
          </a:prstGeom>
          <a:solidFill>
            <a:srgbClr val="009EE2"/>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a:ln>
                  <a:noFill/>
                </a:ln>
                <a:solidFill>
                  <a:srgbClr val="FFFFFF"/>
                </a:solidFill>
                <a:effectLst/>
                <a:latin typeface="Arial" panose="020B0604020202020204" pitchFamily="34" charset="0"/>
              </a:rPr>
              <a:t> </a:t>
            </a:r>
            <a:r>
              <a:rPr lang="tr-TR" sz="2000" dirty="0">
                <a:solidFill>
                  <a:srgbClr val="FFFFFF"/>
                </a:solidFill>
                <a:latin typeface="Arial" panose="020B0604020202020204" pitchFamily="34" charset="0"/>
              </a:rPr>
              <a:t>TURSER</a:t>
            </a:r>
            <a:r>
              <a:rPr kumimoji="0" lang="tr-TR" sz="2000" b="0" i="0" u="none" strike="noStrike" cap="none" normalizeH="0" baseline="0" dirty="0">
                <a:ln>
                  <a:noFill/>
                </a:ln>
                <a:solidFill>
                  <a:srgbClr val="FFFFFF"/>
                </a:solidFill>
                <a:effectLst/>
                <a:latin typeface="Arial" panose="020B0604020202020204" pitchFamily="34" charset="0"/>
              </a:rPr>
              <a:t> TURKEY </a:t>
            </a:r>
            <a:r>
              <a:rPr kumimoji="0" lang="tr-TR" sz="2000" b="0" i="0" u="none" strike="noStrike" cap="none" normalizeH="0" dirty="0">
                <a:ln>
                  <a:noFill/>
                </a:ln>
                <a:solidFill>
                  <a:srgbClr val="FFFFFF"/>
                </a:solidFill>
                <a:effectLst/>
                <a:latin typeface="Arial" panose="020B0604020202020204" pitchFamily="34" charset="0"/>
              </a:rPr>
              <a:t> </a:t>
            </a:r>
            <a:r>
              <a:rPr kumimoji="0" lang="en-US" sz="2000" b="0" i="0" u="none" strike="noStrike" cap="none" normalizeH="0" baseline="0" dirty="0">
                <a:ln>
                  <a:noFill/>
                </a:ln>
                <a:solidFill>
                  <a:srgbClr val="FFFFFF"/>
                </a:solidFill>
                <a:effectLst/>
                <a:latin typeface="Arial" panose="020B0604020202020204" pitchFamily="34" charset="0"/>
              </a:rPr>
              <a:t>201</a:t>
            </a:r>
            <a:r>
              <a:rPr kumimoji="0" lang="tr-TR" sz="2000" b="0" i="0" u="none" strike="noStrike" cap="none" normalizeH="0" baseline="0" dirty="0">
                <a:ln>
                  <a:noFill/>
                </a:ln>
                <a:solidFill>
                  <a:srgbClr val="FFFFFF"/>
                </a:solidFill>
                <a:effectLst/>
                <a:latin typeface="Arial" panose="020B0604020202020204" pitchFamily="34" charset="0"/>
              </a:rPr>
              <a:t>9</a:t>
            </a: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32" name="Text Box 27"/>
          <p:cNvSpPr txBox="1">
            <a:spLocks noChangeArrowheads="1"/>
          </p:cNvSpPr>
          <p:nvPr/>
        </p:nvSpPr>
        <p:spPr bwMode="auto">
          <a:xfrm>
            <a:off x="212724" y="209274"/>
            <a:ext cx="9492803" cy="828393"/>
          </a:xfrm>
          <a:prstGeom prst="rect">
            <a:avLst/>
          </a:prstGeom>
          <a:solidFill>
            <a:srgbClr val="009EE2"/>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9" name="Title 4"/>
          <p:cNvSpPr txBox="1">
            <a:spLocks/>
          </p:cNvSpPr>
          <p:nvPr/>
        </p:nvSpPr>
        <p:spPr>
          <a:xfrm>
            <a:off x="1208584" y="3592665"/>
            <a:ext cx="7488832" cy="90637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400" b="1" dirty="0">
                <a:solidFill>
                  <a:schemeClr val="tx2"/>
                </a:solidFill>
              </a:rPr>
              <a:t>TAMAMLAYICI SAĞLIK SİGORTASI BİLGİLENDİRME SUNUMU</a:t>
            </a:r>
            <a:endParaRPr lang="en-US" sz="2400" b="1" dirty="0">
              <a:solidFill>
                <a:schemeClr val="tx2"/>
              </a:solidFill>
            </a:endParaRPr>
          </a:p>
        </p:txBody>
      </p:sp>
      <p:pic>
        <p:nvPicPr>
          <p:cNvPr id="4" name="Resim 3">
            <a:extLst>
              <a:ext uri="{FF2B5EF4-FFF2-40B4-BE49-F238E27FC236}">
                <a16:creationId xmlns:a16="http://schemas.microsoft.com/office/drawing/2014/main" id="{C56829D1-6216-4347-8293-2CB5B1F6AA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5742" y="2324856"/>
            <a:ext cx="2474516" cy="1017068"/>
          </a:xfrm>
          <a:prstGeom prst="rect">
            <a:avLst/>
          </a:prstGeom>
        </p:spPr>
      </p:pic>
      <p:pic>
        <p:nvPicPr>
          <p:cNvPr id="6" name="Resim 5">
            <a:extLst>
              <a:ext uri="{FF2B5EF4-FFF2-40B4-BE49-F238E27FC236}">
                <a16:creationId xmlns:a16="http://schemas.microsoft.com/office/drawing/2014/main" id="{010D7D4C-BCA9-4910-B63D-A2A6DAA029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73" y="200239"/>
            <a:ext cx="2304255" cy="846461"/>
          </a:xfrm>
          <a:prstGeom prst="rect">
            <a:avLst/>
          </a:prstGeom>
        </p:spPr>
      </p:pic>
    </p:spTree>
    <p:extLst>
      <p:ext uri="{BB962C8B-B14F-4D97-AF65-F5344CB8AC3E}">
        <p14:creationId xmlns:p14="http://schemas.microsoft.com/office/powerpoint/2010/main" val="7914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Özel Sağlık Sigortası Bekleme Süreleri</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10</a:t>
            </a:fld>
            <a:endParaRPr lang="en-US"/>
          </a:p>
        </p:txBody>
      </p:sp>
      <p:sp>
        <p:nvSpPr>
          <p:cNvPr id="15" name="Text Placeholder 3"/>
          <p:cNvSpPr txBox="1">
            <a:spLocks/>
          </p:cNvSpPr>
          <p:nvPr/>
        </p:nvSpPr>
        <p:spPr>
          <a:xfrm>
            <a:off x="200472" y="1196752"/>
            <a:ext cx="9217024" cy="5338092"/>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indent="-228600">
              <a:lnSpc>
                <a:spcPct val="150000"/>
              </a:lnSpc>
              <a:buFont typeface="+mj-lt"/>
              <a:buAutoNum type="arabicPeriod"/>
            </a:pPr>
            <a:r>
              <a:rPr lang="tr-TR" sz="1100" dirty="0">
                <a:solidFill>
                  <a:schemeClr val="accent1">
                    <a:lumMod val="75000"/>
                  </a:schemeClr>
                </a:solidFill>
                <a:sym typeface="Webdings" pitchFamily="18" charset="2"/>
              </a:rPr>
              <a:t>Her türlü fıtık,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Anorektal hastalıklar (hemoroid,anal fistül ve fissür, anal apse vb) pilonidal sinüs (kist dermoid sakral</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Tonsillektomi, adenoid vegetasyon cerrahisi, uvuloplasti, uyku apne cerrahisi, kulak zarı cerrahisi ve tüp uygulaması, sinüs cerrahisi,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Kanser, her türlü tümör, yer kaplayan lezyon, nevüs biyopsi ve eksizyonları, polipler ve hiperplaziler vb.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Tiroid ve paratiroid hastalıkları,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Rahim ağzı, rahim, yumurtalık ve tüplerle ilgili hastalıklar ve operasyonlar, endometriozis, sistorektosel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Hidrosel, spermatosel, kordon kisti ve epididim kisti,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Omurga ve disk hastalıkları, her türlü eklem rahatsızlıkları (diz, omuz vb) trigger finger, bağ ve tendon rahatsızlıkları, karpal tünel, tarsal tünel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İskemik kalp hastalıkları, hiperlipidemi, hipertansiyon ve komplikasyonları, (</a:t>
            </a:r>
            <a:r>
              <a:rPr lang="tr-TR" sz="1100" b="1" dirty="0">
                <a:solidFill>
                  <a:schemeClr val="accent1">
                    <a:lumMod val="75000"/>
                  </a:schemeClr>
                </a:solidFill>
                <a:sym typeface="Webdings" pitchFamily="18" charset="2"/>
              </a:rPr>
              <a:t>akut miyokard enfarktüs nedeniyle başlayan yıl içerisindeki acil tedaviler bu kapsamda değerlendirilmez), </a:t>
            </a:r>
            <a:r>
              <a:rPr lang="tr-TR" sz="1100" dirty="0">
                <a:solidFill>
                  <a:schemeClr val="accent1">
                    <a:lumMod val="75000"/>
                  </a:schemeClr>
                </a:solidFill>
                <a:sym typeface="Webdings" pitchFamily="18" charset="2"/>
              </a:rPr>
              <a:t>varis ve ven trombozu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Üriner sistemin taşlı hastalıkları, prostat biyopsi ve cerrahileri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Bütün endoskopik, laparoskopik işlemler ve anjiografiler </a:t>
            </a:r>
            <a:r>
              <a:rPr lang="tr-TR" sz="1100" b="1" dirty="0">
                <a:solidFill>
                  <a:schemeClr val="accent1">
                    <a:lumMod val="75000"/>
                  </a:schemeClr>
                </a:solidFill>
                <a:sym typeface="Webdings" pitchFamily="18" charset="2"/>
              </a:rPr>
              <a:t>(tanı amaçlı yapılan işlemler hariç)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Katarakt, glokom, keratoplasti,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Safra kesesi ve safra yolları hastalıkları,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Tüm kronik hastalık tedavileri ve kronik hastalıklar için yapılacak evde bakım hizmetleri (hipertansiyon, ülser, reflü, inflamatuar barsak hastalıkları (ülseratif kolit, crohn vb) KOAH, astım, şeker(diyabet) hastalığı, demiyelinizan hastalıklar, sarkoidoz, nefrit ve tüm romatizmal hastalıklar, bağ dokusu hastalıkları, </a:t>
            </a:r>
          </a:p>
          <a:p>
            <a:pPr marL="228600" indent="-228600">
              <a:lnSpc>
                <a:spcPct val="150000"/>
              </a:lnSpc>
              <a:buFont typeface="+mj-lt"/>
              <a:buAutoNum type="arabicPeriod"/>
            </a:pPr>
            <a:r>
              <a:rPr lang="tr-TR" sz="1100" dirty="0">
                <a:solidFill>
                  <a:schemeClr val="accent1">
                    <a:lumMod val="75000"/>
                  </a:schemeClr>
                </a:solidFill>
                <a:sym typeface="Webdings" pitchFamily="18" charset="2"/>
              </a:rPr>
              <a:t>Annelik Teminatı kapsamındaki tüm durumlar (Hamilelik rutin kontrolleri, normal veya sezaryen doğum,  düşük ve/veya bunlardan kaynaklanan her türlü komplikasyon vb.) </a:t>
            </a:r>
            <a:endParaRPr kumimoji="0" lang="en-GB" sz="1100" i="0" u="none" strike="noStrike" kern="1200" cap="none" spc="0" normalizeH="0" baseline="0" noProof="0" dirty="0">
              <a:ln>
                <a:noFill/>
              </a:ln>
              <a:solidFill>
                <a:schemeClr val="accent1">
                  <a:lumMod val="75000"/>
                </a:schemeClr>
              </a:solidFill>
              <a:effectLst/>
              <a:uLnTx/>
              <a:uFillTx/>
            </a:endParaRPr>
          </a:p>
        </p:txBody>
      </p:sp>
      <p:pic>
        <p:nvPicPr>
          <p:cNvPr id="5" name="Resim 4">
            <a:extLst>
              <a:ext uri="{FF2B5EF4-FFF2-40B4-BE49-F238E27FC236}">
                <a16:creationId xmlns:a16="http://schemas.microsoft.com/office/drawing/2014/main" id="{62488433-D572-4B47-A17F-703CD4138B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3320" y="217969"/>
            <a:ext cx="1890205" cy="694361"/>
          </a:xfrm>
          <a:prstGeom prst="rect">
            <a:avLst/>
          </a:prstGeom>
        </p:spPr>
      </p:pic>
    </p:spTree>
    <p:extLst>
      <p:ext uri="{BB962C8B-B14F-4D97-AF65-F5344CB8AC3E}">
        <p14:creationId xmlns:p14="http://schemas.microsoft.com/office/powerpoint/2010/main" val="4101808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Tamamlayıcı Sağlık Hakkında Genel Bilgiler</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11</a:t>
            </a:fld>
            <a:endParaRPr lang="en-US"/>
          </a:p>
        </p:txBody>
      </p:sp>
      <p:sp>
        <p:nvSpPr>
          <p:cNvPr id="15" name="Text Placeholder 3"/>
          <p:cNvSpPr txBox="1">
            <a:spLocks/>
          </p:cNvSpPr>
          <p:nvPr/>
        </p:nvSpPr>
        <p:spPr>
          <a:xfrm>
            <a:off x="416496" y="1124744"/>
            <a:ext cx="9217024" cy="5189661"/>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50000"/>
              </a:lnSpc>
              <a:buFont typeface="Arial" panose="020B0604020202020204" pitchFamily="34" charset="0"/>
              <a:buChar char="•"/>
            </a:pPr>
            <a:r>
              <a:rPr lang="tr-TR" b="1" dirty="0">
                <a:solidFill>
                  <a:schemeClr val="tx2"/>
                </a:solidFill>
                <a:sym typeface="Webdings" pitchFamily="18" charset="2"/>
              </a:rPr>
              <a:t>Yaptırdığımız İşlemlerde Sigortalı Katılım Payı Öder miyiz : </a:t>
            </a:r>
            <a:r>
              <a:rPr lang="tr-TR" dirty="0">
                <a:solidFill>
                  <a:schemeClr val="tx2"/>
                </a:solidFill>
                <a:sym typeface="Webdings" pitchFamily="18" charset="2"/>
              </a:rPr>
              <a:t>Yatarak tedavi kapsamında her hangi bir ücret ödenmiyor. Ayakta tedavilerde yapılan işlemlerde sadece devletin belirlemiş olduğu 15 TL. lik zorunlu katkı payı ödenmektedir. </a:t>
            </a:r>
          </a:p>
          <a:p>
            <a:pPr marL="285750" indent="-285750">
              <a:lnSpc>
                <a:spcPct val="150000"/>
              </a:lnSpc>
              <a:buFont typeface="Arial" panose="020B0604020202020204" pitchFamily="34" charset="0"/>
              <a:buChar char="•"/>
            </a:pPr>
            <a:r>
              <a:rPr lang="tr-TR" b="1" dirty="0">
                <a:solidFill>
                  <a:schemeClr val="tx2"/>
                </a:solidFill>
                <a:sym typeface="Webdings" pitchFamily="18" charset="2"/>
              </a:rPr>
              <a:t>Sağlık Kuruluşuna Gittiğimde Ne Yapmalıyım : </a:t>
            </a:r>
            <a:r>
              <a:rPr lang="tr-TR" dirty="0">
                <a:solidFill>
                  <a:schemeClr val="tx2"/>
                </a:solidFill>
                <a:sym typeface="Webdings" pitchFamily="18" charset="2"/>
              </a:rPr>
              <a:t>Sağlık kuruluşunda hizmet aldığınız yetkiliye sağlık sigortanız olduğunu bildirmeniz ve TCK Numaranızı paylaşmanız yeterli olacaktır.</a:t>
            </a:r>
            <a:endParaRPr lang="en-GB" dirty="0">
              <a:solidFill>
                <a:schemeClr val="tx2"/>
              </a:solidFill>
              <a:sym typeface="Webdings" pitchFamily="18" charset="2"/>
            </a:endParaRPr>
          </a:p>
          <a:p>
            <a:pPr marL="285750" indent="-285750">
              <a:lnSpc>
                <a:spcPct val="150000"/>
              </a:lnSpc>
              <a:buFont typeface="Arial" panose="020B0604020202020204" pitchFamily="34" charset="0"/>
              <a:buChar char="•"/>
            </a:pPr>
            <a:r>
              <a:rPr lang="tr-TR" b="1" dirty="0">
                <a:solidFill>
                  <a:schemeClr val="tx2"/>
                </a:solidFill>
                <a:sym typeface="Webdings" pitchFamily="18" charset="2"/>
              </a:rPr>
              <a:t>Ayakta Tedaviler İçin Nasıl Hizmet Alabiliriz : </a:t>
            </a:r>
            <a:r>
              <a:rPr lang="tr-TR" dirty="0">
                <a:solidFill>
                  <a:schemeClr val="tx2"/>
                </a:solidFill>
                <a:sym typeface="Webdings" pitchFamily="18" charset="2"/>
              </a:rPr>
              <a:t>Ayakta tedaviler için kişi başı yıllık 10 kullanım hakkınız bulunmaktadır. Ayakta tedavi hizmetini aşağıda belirtildiği şekilde alabileceksiniz;</a:t>
            </a:r>
          </a:p>
          <a:p>
            <a:pPr marL="971550" lvl="1" indent="-285750">
              <a:lnSpc>
                <a:spcPct val="150000"/>
              </a:lnSpc>
            </a:pPr>
            <a:r>
              <a:rPr kumimoji="0" lang="tr-TR"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sym typeface="Webdings" pitchFamily="18" charset="2"/>
              </a:rPr>
              <a:t>Sağlık</a:t>
            </a:r>
            <a:r>
              <a:rPr kumimoji="0" lang="tr-TR" b="0" i="0" u="none" strike="noStrike" kern="1200" cap="none" spc="0" normalizeH="0" noProof="0" dirty="0">
                <a:ln>
                  <a:noFill/>
                </a:ln>
                <a:solidFill>
                  <a:schemeClr val="tx2"/>
                </a:solidFill>
                <a:effectLst/>
                <a:uLnTx/>
                <a:uFillTx/>
                <a:latin typeface="Arial" panose="020B0604020202020204" pitchFamily="34" charset="0"/>
                <a:ea typeface="+mn-ea"/>
                <a:cs typeface="Arial" panose="020B0604020202020204" pitchFamily="34" charset="0"/>
                <a:sym typeface="Webdings" pitchFamily="18" charset="2"/>
              </a:rPr>
              <a:t> kuruluşuna yaptığınız müracaat sonrası gerçekleşen doktor muayenesi ve (doktorun talebi ile ve ilgili muayene ile ilişkili) </a:t>
            </a:r>
          </a:p>
          <a:p>
            <a:pPr marL="1428750" lvl="2" indent="-285750">
              <a:lnSpc>
                <a:spcPct val="150000"/>
              </a:lnSpc>
            </a:pPr>
            <a:r>
              <a:rPr lang="tr-TR" baseline="0" dirty="0">
                <a:solidFill>
                  <a:schemeClr val="tx2"/>
                </a:solidFill>
                <a:sym typeface="Webdings" pitchFamily="18" charset="2"/>
              </a:rPr>
              <a:t>Laboratuvar</a:t>
            </a:r>
            <a:r>
              <a:rPr lang="tr-TR" dirty="0">
                <a:solidFill>
                  <a:schemeClr val="tx2"/>
                </a:solidFill>
                <a:sym typeface="Webdings" pitchFamily="18" charset="2"/>
              </a:rPr>
              <a:t> ( kan, idrar vb analizler)</a:t>
            </a:r>
          </a:p>
          <a:p>
            <a:pPr marL="1428750" lvl="2" indent="-285750">
              <a:lnSpc>
                <a:spcPct val="150000"/>
              </a:lnSpc>
            </a:pPr>
            <a:r>
              <a:rPr lang="tr-TR" dirty="0">
                <a:solidFill>
                  <a:schemeClr val="tx2"/>
                </a:solidFill>
                <a:sym typeface="Webdings" pitchFamily="18" charset="2"/>
              </a:rPr>
              <a:t>Radyolojik işlemler (rontgen, ultrason vb)</a:t>
            </a:r>
          </a:p>
          <a:p>
            <a:pPr marL="1428750" lvl="2" indent="-285750">
              <a:lnSpc>
                <a:spcPct val="150000"/>
              </a:lnSpc>
            </a:pPr>
            <a:r>
              <a:rPr kumimoji="0" lang="tr-TR"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sym typeface="Webdings" pitchFamily="18" charset="2"/>
              </a:rPr>
              <a:t>İleri</a:t>
            </a:r>
            <a:r>
              <a:rPr kumimoji="0" lang="tr-TR" b="0" i="0" u="none" strike="noStrike" kern="1200" cap="none" spc="0" normalizeH="0" noProof="0" dirty="0">
                <a:ln>
                  <a:noFill/>
                </a:ln>
                <a:solidFill>
                  <a:schemeClr val="tx2"/>
                </a:solidFill>
                <a:effectLst/>
                <a:uLnTx/>
                <a:uFillTx/>
                <a:latin typeface="Arial" panose="020B0604020202020204" pitchFamily="34" charset="0"/>
                <a:ea typeface="+mn-ea"/>
                <a:cs typeface="Arial" panose="020B0604020202020204" pitchFamily="34" charset="0"/>
                <a:sym typeface="Webdings" pitchFamily="18" charset="2"/>
              </a:rPr>
              <a:t> tanı işlemleri (MR, Tomografi, Sintigrafi, kolonoskopi vb)</a:t>
            </a:r>
          </a:p>
          <a:p>
            <a:pPr marL="1428750" lvl="2" indent="-285750">
              <a:lnSpc>
                <a:spcPct val="150000"/>
              </a:lnSpc>
            </a:pPr>
            <a:r>
              <a:rPr lang="tr-TR" baseline="0" dirty="0">
                <a:solidFill>
                  <a:schemeClr val="tx2"/>
                </a:solidFill>
                <a:sym typeface="Webdings" pitchFamily="18" charset="2"/>
              </a:rPr>
              <a:t>Fizk</a:t>
            </a:r>
            <a:r>
              <a:rPr lang="tr-TR" dirty="0">
                <a:solidFill>
                  <a:schemeClr val="tx2"/>
                </a:solidFill>
                <a:sym typeface="Webdings" pitchFamily="18" charset="2"/>
              </a:rPr>
              <a:t> tedavi </a:t>
            </a:r>
          </a:p>
          <a:p>
            <a:pPr lvl="2" indent="0">
              <a:lnSpc>
                <a:spcPct val="150000"/>
              </a:lnSpc>
              <a:buNone/>
            </a:pPr>
            <a:r>
              <a:rPr lang="tr-TR" dirty="0">
                <a:solidFill>
                  <a:schemeClr val="tx2"/>
                </a:solidFill>
                <a:sym typeface="Webdings" pitchFamily="18" charset="2"/>
              </a:rPr>
              <a:t>İşlemleri için sadece zorunlu olarak belirlenmil olan 15 TL. lik hasta payını ödersiniz. Tüm bu işlemler yıllık kullanım hakkınızdan sadece 1 tanesi ile karşılanmış olur.</a:t>
            </a:r>
          </a:p>
          <a:p>
            <a:pPr marL="1314450" lvl="2" indent="-171450">
              <a:lnSpc>
                <a:spcPct val="150000"/>
              </a:lnSpc>
            </a:pPr>
            <a:r>
              <a:rPr lang="tr-TR" b="1" dirty="0">
                <a:solidFill>
                  <a:schemeClr val="tx2"/>
                </a:solidFill>
                <a:sym typeface="Webdings" pitchFamily="18" charset="2"/>
              </a:rPr>
              <a:t>Aynı şikayet ile alakalı dahi olsa , farklı bir hekim muayenesi ve beraberindeki işlemler ikinci bir kullanım olarak değerlendirilir.</a:t>
            </a:r>
          </a:p>
          <a:p>
            <a:pPr lvl="2" indent="0">
              <a:lnSpc>
                <a:spcPct val="150000"/>
              </a:lnSpc>
              <a:buNone/>
            </a:pPr>
            <a:endParaRPr kumimoji="0" lang="tr-TR"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sym typeface="Webdings" pitchFamily="18" charset="2"/>
            </a:endParaRPr>
          </a:p>
          <a:p>
            <a:pPr lvl="2" indent="0">
              <a:lnSpc>
                <a:spcPct val="150000"/>
              </a:lnSpc>
              <a:buNone/>
            </a:pPr>
            <a:endParaRPr kumimoji="0" lang="tr-TR"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sym typeface="Webdings" pitchFamily="18" charset="2"/>
            </a:endParaRPr>
          </a:p>
          <a:p>
            <a:pPr marL="1428750" lvl="2" indent="-285750">
              <a:lnSpc>
                <a:spcPct val="150000"/>
              </a:lnSpc>
            </a:pPr>
            <a:endParaRPr kumimoji="0" lang="en-GB"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pic>
        <p:nvPicPr>
          <p:cNvPr id="5" name="Resim 4">
            <a:extLst>
              <a:ext uri="{FF2B5EF4-FFF2-40B4-BE49-F238E27FC236}">
                <a16:creationId xmlns:a16="http://schemas.microsoft.com/office/drawing/2014/main" id="{E78BC283-2FDC-4757-A7D1-6EA466E5D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3251" y="246077"/>
            <a:ext cx="1737172" cy="638145"/>
          </a:xfrm>
          <a:prstGeom prst="rect">
            <a:avLst/>
          </a:prstGeom>
        </p:spPr>
      </p:pic>
    </p:spTree>
    <p:extLst>
      <p:ext uri="{BB962C8B-B14F-4D97-AF65-F5344CB8AC3E}">
        <p14:creationId xmlns:p14="http://schemas.microsoft.com/office/powerpoint/2010/main" val="40336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Poliçe Primleri</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12</a:t>
            </a:fld>
            <a:endParaRPr lang="en-US"/>
          </a:p>
        </p:txBody>
      </p:sp>
      <p:sp>
        <p:nvSpPr>
          <p:cNvPr id="15" name="Text Placeholder 3"/>
          <p:cNvSpPr txBox="1">
            <a:spLocks/>
          </p:cNvSpPr>
          <p:nvPr/>
        </p:nvSpPr>
        <p:spPr>
          <a:xfrm>
            <a:off x="620397" y="1175844"/>
            <a:ext cx="6984776" cy="432048"/>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kumimoji="0" lang="tr-TR"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TAMAMLAYICI</a:t>
            </a:r>
            <a:r>
              <a:rPr kumimoji="0" lang="tr-TR" b="1" i="0" u="none" strike="noStrike" kern="1200" cap="none" spc="0" normalizeH="0" noProof="0" dirty="0">
                <a:ln>
                  <a:noFill/>
                </a:ln>
                <a:solidFill>
                  <a:schemeClr val="tx2"/>
                </a:solidFill>
                <a:effectLst/>
                <a:uLnTx/>
                <a:uFillTx/>
                <a:latin typeface="Arial" panose="020B0604020202020204" pitchFamily="34" charset="0"/>
                <a:ea typeface="+mn-ea"/>
                <a:cs typeface="Arial" panose="020B0604020202020204" pitchFamily="34" charset="0"/>
              </a:rPr>
              <a:t> SAĞLIK</a:t>
            </a:r>
            <a:endParaRPr kumimoji="0" lang="en-GB"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pic>
        <p:nvPicPr>
          <p:cNvPr id="5" name="Picture 4"/>
          <p:cNvPicPr>
            <a:picLocks noChangeAspect="1"/>
          </p:cNvPicPr>
          <p:nvPr/>
        </p:nvPicPr>
        <p:blipFill>
          <a:blip r:embed="rId2"/>
          <a:stretch>
            <a:fillRect/>
          </a:stretch>
        </p:blipFill>
        <p:spPr>
          <a:xfrm>
            <a:off x="561991" y="1789588"/>
            <a:ext cx="4521962" cy="1207364"/>
          </a:xfrm>
          <a:prstGeom prst="rect">
            <a:avLst/>
          </a:prstGeom>
        </p:spPr>
      </p:pic>
      <p:pic>
        <p:nvPicPr>
          <p:cNvPr id="6" name="Picture 5"/>
          <p:cNvPicPr>
            <a:picLocks noChangeAspect="1"/>
          </p:cNvPicPr>
          <p:nvPr/>
        </p:nvPicPr>
        <p:blipFill>
          <a:blip r:embed="rId3"/>
          <a:stretch>
            <a:fillRect/>
          </a:stretch>
        </p:blipFill>
        <p:spPr>
          <a:xfrm>
            <a:off x="5457056" y="1789588"/>
            <a:ext cx="3151018" cy="1207364"/>
          </a:xfrm>
          <a:prstGeom prst="rect">
            <a:avLst/>
          </a:prstGeom>
        </p:spPr>
      </p:pic>
      <p:pic>
        <p:nvPicPr>
          <p:cNvPr id="7" name="Picture 6"/>
          <p:cNvPicPr>
            <a:picLocks noChangeAspect="1"/>
          </p:cNvPicPr>
          <p:nvPr/>
        </p:nvPicPr>
        <p:blipFill>
          <a:blip r:embed="rId4"/>
          <a:stretch>
            <a:fillRect/>
          </a:stretch>
        </p:blipFill>
        <p:spPr>
          <a:xfrm>
            <a:off x="530161" y="3755642"/>
            <a:ext cx="3024336" cy="976674"/>
          </a:xfrm>
          <a:prstGeom prst="rect">
            <a:avLst/>
          </a:prstGeom>
        </p:spPr>
      </p:pic>
      <p:pic>
        <p:nvPicPr>
          <p:cNvPr id="8" name="Picture 7"/>
          <p:cNvPicPr>
            <a:picLocks noChangeAspect="1"/>
          </p:cNvPicPr>
          <p:nvPr/>
        </p:nvPicPr>
        <p:blipFill>
          <a:blip r:embed="rId5"/>
          <a:stretch>
            <a:fillRect/>
          </a:stretch>
        </p:blipFill>
        <p:spPr>
          <a:xfrm>
            <a:off x="3944888" y="3755642"/>
            <a:ext cx="1603703" cy="976674"/>
          </a:xfrm>
          <a:prstGeom prst="rect">
            <a:avLst/>
          </a:prstGeom>
        </p:spPr>
      </p:pic>
      <p:sp>
        <p:nvSpPr>
          <p:cNvPr id="10" name="Text Placeholder 3"/>
          <p:cNvSpPr txBox="1">
            <a:spLocks/>
          </p:cNvSpPr>
          <p:nvPr/>
        </p:nvSpPr>
        <p:spPr>
          <a:xfrm>
            <a:off x="560512" y="3323594"/>
            <a:ext cx="6984776" cy="432048"/>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kumimoji="0" lang="tr-TR"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ÖZEL</a:t>
            </a:r>
            <a:r>
              <a:rPr kumimoji="0" lang="tr-TR" b="1" i="0" u="none" strike="noStrike" kern="1200" cap="none" spc="0" normalizeH="0" noProof="0" dirty="0">
                <a:ln>
                  <a:noFill/>
                </a:ln>
                <a:solidFill>
                  <a:schemeClr val="tx2"/>
                </a:solidFill>
                <a:effectLst/>
                <a:uLnTx/>
                <a:uFillTx/>
                <a:latin typeface="Arial" panose="020B0604020202020204" pitchFamily="34" charset="0"/>
                <a:ea typeface="+mn-ea"/>
                <a:cs typeface="Arial" panose="020B0604020202020204" pitchFamily="34" charset="0"/>
              </a:rPr>
              <a:t> SAĞLIK</a:t>
            </a:r>
            <a:endParaRPr kumimoji="0" lang="en-GB"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sp>
        <p:nvSpPr>
          <p:cNvPr id="11" name="Text Placeholder 3"/>
          <p:cNvSpPr txBox="1">
            <a:spLocks/>
          </p:cNvSpPr>
          <p:nvPr/>
        </p:nvSpPr>
        <p:spPr>
          <a:xfrm>
            <a:off x="560512" y="5157192"/>
            <a:ext cx="6984776" cy="1041908"/>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50000"/>
              </a:lnSpc>
              <a:buFont typeface="Arial" panose="020B0604020202020204" pitchFamily="34" charset="0"/>
              <a:buChar char="•"/>
            </a:pPr>
            <a:r>
              <a:rPr lang="tr-TR" dirty="0">
                <a:solidFill>
                  <a:schemeClr val="tx2"/>
                </a:solidFill>
              </a:rPr>
              <a:t>Poliçe primleri kredi kartından blokeli olarak 9 eşit taksit ile tahsil edilecektir.</a:t>
            </a:r>
            <a:endParaRPr kumimoji="0" lang="tr-TR"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285750" indent="-285750">
              <a:lnSpc>
                <a:spcPct val="150000"/>
              </a:lnSpc>
              <a:buFont typeface="Arial" panose="020B0604020202020204" pitchFamily="34" charset="0"/>
              <a:buChar char="•"/>
            </a:pPr>
            <a:r>
              <a:rPr lang="tr-TR" dirty="0">
                <a:solidFill>
                  <a:schemeClr val="tx2"/>
                </a:solidFill>
              </a:rPr>
              <a:t>Özel sağlık poliçelerinde tüm şehirler için tek prim geçerlidir.</a:t>
            </a:r>
            <a:endParaRPr kumimoji="0" lang="en-GB"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pic>
        <p:nvPicPr>
          <p:cNvPr id="12" name="Resim 11">
            <a:extLst>
              <a:ext uri="{FF2B5EF4-FFF2-40B4-BE49-F238E27FC236}">
                <a16:creationId xmlns:a16="http://schemas.microsoft.com/office/drawing/2014/main" id="{E083E598-FCF8-4A38-8C52-9D45501235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45430" y="257540"/>
            <a:ext cx="1728183" cy="634843"/>
          </a:xfrm>
          <a:prstGeom prst="rect">
            <a:avLst/>
          </a:prstGeom>
        </p:spPr>
      </p:pic>
    </p:spTree>
    <p:extLst>
      <p:ext uri="{BB962C8B-B14F-4D97-AF65-F5344CB8AC3E}">
        <p14:creationId xmlns:p14="http://schemas.microsoft.com/office/powerpoint/2010/main" val="235255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Hizmet Ekibi</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13</a:t>
            </a:fld>
            <a:endParaRPr lang="en-US"/>
          </a:p>
        </p:txBody>
      </p:sp>
      <p:sp>
        <p:nvSpPr>
          <p:cNvPr id="15" name="Text Placeholder 3"/>
          <p:cNvSpPr txBox="1">
            <a:spLocks/>
          </p:cNvSpPr>
          <p:nvPr/>
        </p:nvSpPr>
        <p:spPr>
          <a:xfrm>
            <a:off x="416496" y="1124744"/>
            <a:ext cx="9217024" cy="5189661"/>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endParaRPr lang="tr-TR" altLang="tr-TR" b="1" dirty="0">
              <a:solidFill>
                <a:schemeClr val="accent1">
                  <a:lumMod val="50000"/>
                </a:schemeClr>
              </a:solidFill>
              <a:cs typeface="Tahoma" pitchFamily="34" charset="0"/>
            </a:endParaRPr>
          </a:p>
          <a:p>
            <a:pPr>
              <a:spcBef>
                <a:spcPct val="0"/>
              </a:spcBef>
            </a:pPr>
            <a:r>
              <a:rPr lang="tr-TR" altLang="tr-TR" b="1" dirty="0">
                <a:solidFill>
                  <a:schemeClr val="accent1">
                    <a:lumMod val="50000"/>
                  </a:schemeClr>
                </a:solidFill>
                <a:cs typeface="Tahoma" pitchFamily="34" charset="0"/>
              </a:rPr>
              <a:t>TURSER Sigorta Sağlık Sigortaları Yöneticisi</a:t>
            </a:r>
          </a:p>
          <a:p>
            <a:pPr>
              <a:spcBef>
                <a:spcPct val="0"/>
              </a:spcBef>
            </a:pPr>
            <a:r>
              <a:rPr lang="tr-TR" altLang="tr-TR" dirty="0">
                <a:solidFill>
                  <a:schemeClr val="accent1">
                    <a:lumMod val="50000"/>
                  </a:schemeClr>
                </a:solidFill>
                <a:cs typeface="Tahoma" pitchFamily="34" charset="0"/>
              </a:rPr>
              <a:t>Sercan ÇAVUŞOĞLU</a:t>
            </a:r>
          </a:p>
          <a:p>
            <a:pPr>
              <a:spcBef>
                <a:spcPct val="0"/>
              </a:spcBef>
            </a:pPr>
            <a:r>
              <a:rPr lang="tr-TR" altLang="tr-TR" dirty="0">
                <a:solidFill>
                  <a:schemeClr val="accent1">
                    <a:lumMod val="50000"/>
                  </a:schemeClr>
                </a:solidFill>
                <a:cs typeface="Tahoma" pitchFamily="34" charset="0"/>
              </a:rPr>
              <a:t>e.mail :</a:t>
            </a:r>
            <a:r>
              <a:rPr lang="tr-TR" altLang="tr-TR" dirty="0">
                <a:cs typeface="Tahoma" pitchFamily="34" charset="0"/>
              </a:rPr>
              <a:t> </a:t>
            </a:r>
            <a:r>
              <a:rPr lang="tr-TR" altLang="tr-TR" u="sng" dirty="0">
                <a:solidFill>
                  <a:srgbClr val="008E5C"/>
                </a:solidFill>
                <a:cs typeface="Tahoma" pitchFamily="34" charset="0"/>
              </a:rPr>
              <a:t>turser@tursersigorta.com.tr</a:t>
            </a:r>
          </a:p>
          <a:p>
            <a:pPr>
              <a:spcBef>
                <a:spcPct val="0"/>
              </a:spcBef>
            </a:pPr>
            <a:r>
              <a:rPr lang="tr-TR" altLang="tr-TR" dirty="0">
                <a:solidFill>
                  <a:schemeClr val="accent1">
                    <a:lumMod val="50000"/>
                  </a:schemeClr>
                </a:solidFill>
                <a:cs typeface="Tahoma" pitchFamily="34" charset="0"/>
              </a:rPr>
              <a:t>Telefon : 0212 259 84 04</a:t>
            </a:r>
          </a:p>
          <a:p>
            <a:pPr>
              <a:spcBef>
                <a:spcPct val="0"/>
              </a:spcBef>
            </a:pPr>
            <a:r>
              <a:rPr lang="tr-TR" altLang="tr-TR" dirty="0">
                <a:solidFill>
                  <a:schemeClr val="accent1">
                    <a:lumMod val="50000"/>
                  </a:schemeClr>
                </a:solidFill>
                <a:cs typeface="Tahoma" pitchFamily="34" charset="0"/>
              </a:rPr>
              <a:t>____________________________________________________</a:t>
            </a:r>
          </a:p>
          <a:p>
            <a:pPr>
              <a:spcBef>
                <a:spcPct val="0"/>
              </a:spcBef>
            </a:pPr>
            <a:endParaRPr lang="tr-TR" altLang="tr-TR" b="1" dirty="0">
              <a:solidFill>
                <a:schemeClr val="accent1">
                  <a:lumMod val="50000"/>
                </a:schemeClr>
              </a:solidFill>
              <a:cs typeface="Tahoma" pitchFamily="34" charset="0"/>
            </a:endParaRPr>
          </a:p>
          <a:p>
            <a:pPr>
              <a:spcBef>
                <a:spcPct val="0"/>
              </a:spcBef>
            </a:pPr>
            <a:endParaRPr lang="tr-TR" altLang="tr-TR" b="1" dirty="0">
              <a:solidFill>
                <a:schemeClr val="accent1">
                  <a:lumMod val="50000"/>
                </a:schemeClr>
              </a:solidFill>
              <a:cs typeface="Tahoma" pitchFamily="34" charset="0"/>
            </a:endParaRPr>
          </a:p>
          <a:p>
            <a:pPr>
              <a:spcBef>
                <a:spcPct val="0"/>
              </a:spcBef>
            </a:pPr>
            <a:r>
              <a:rPr lang="tr-TR" altLang="tr-TR" b="1" dirty="0">
                <a:solidFill>
                  <a:schemeClr val="accent1">
                    <a:lumMod val="50000"/>
                  </a:schemeClr>
                </a:solidFill>
                <a:cs typeface="Tahoma" pitchFamily="34" charset="0"/>
              </a:rPr>
              <a:t>NASCO Reasürans ve Sigorta Brokerliği  Sağlık Sigortaları Yöneticisi</a:t>
            </a:r>
          </a:p>
          <a:p>
            <a:pPr>
              <a:spcBef>
                <a:spcPct val="0"/>
              </a:spcBef>
            </a:pPr>
            <a:r>
              <a:rPr lang="tr-TR" altLang="tr-TR" dirty="0">
                <a:solidFill>
                  <a:schemeClr val="accent1">
                    <a:lumMod val="50000"/>
                  </a:schemeClr>
                </a:solidFill>
                <a:cs typeface="Tahoma" pitchFamily="34" charset="0"/>
              </a:rPr>
              <a:t>Enis ODABAŞ</a:t>
            </a:r>
          </a:p>
          <a:p>
            <a:pPr>
              <a:spcBef>
                <a:spcPct val="0"/>
              </a:spcBef>
            </a:pPr>
            <a:r>
              <a:rPr lang="tr-TR" altLang="tr-TR" dirty="0">
                <a:solidFill>
                  <a:schemeClr val="accent1">
                    <a:lumMod val="50000"/>
                  </a:schemeClr>
                </a:solidFill>
                <a:cs typeface="Tahoma" pitchFamily="34" charset="0"/>
              </a:rPr>
              <a:t>e.mail :</a:t>
            </a:r>
            <a:r>
              <a:rPr lang="tr-TR" altLang="tr-TR" dirty="0">
                <a:cs typeface="Tahoma" pitchFamily="34" charset="0"/>
              </a:rPr>
              <a:t> </a:t>
            </a:r>
            <a:r>
              <a:rPr lang="tr-TR" altLang="tr-TR" u="sng" dirty="0">
                <a:solidFill>
                  <a:srgbClr val="008E5C"/>
                </a:solidFill>
                <a:cs typeface="Tahoma" pitchFamily="34" charset="0"/>
              </a:rPr>
              <a:t>enis.odabas@nascoturkey.com</a:t>
            </a:r>
          </a:p>
          <a:p>
            <a:pPr>
              <a:spcBef>
                <a:spcPct val="0"/>
              </a:spcBef>
            </a:pPr>
            <a:r>
              <a:rPr lang="tr-TR" altLang="tr-TR" dirty="0">
                <a:solidFill>
                  <a:schemeClr val="accent1">
                    <a:lumMod val="50000"/>
                  </a:schemeClr>
                </a:solidFill>
                <a:cs typeface="Tahoma" pitchFamily="34" charset="0"/>
              </a:rPr>
              <a:t>Telefon : 0212 282 0550 – 0533 036 8147</a:t>
            </a:r>
          </a:p>
          <a:p>
            <a:pPr>
              <a:spcBef>
                <a:spcPct val="0"/>
              </a:spcBef>
            </a:pPr>
            <a:r>
              <a:rPr lang="tr-TR" altLang="tr-TR" dirty="0">
                <a:solidFill>
                  <a:schemeClr val="accent1">
                    <a:lumMod val="50000"/>
                  </a:schemeClr>
                </a:solidFill>
                <a:cs typeface="Tahoma" pitchFamily="34" charset="0"/>
              </a:rPr>
              <a:t>____________________________________________________</a:t>
            </a:r>
          </a:p>
          <a:p>
            <a:pPr>
              <a:spcBef>
                <a:spcPct val="0"/>
              </a:spcBef>
            </a:pPr>
            <a:endParaRPr lang="tr-TR" altLang="tr-TR" dirty="0">
              <a:solidFill>
                <a:schemeClr val="accent1">
                  <a:lumMod val="50000"/>
                </a:schemeClr>
              </a:solidFill>
              <a:cs typeface="Tahoma" pitchFamily="34" charset="0"/>
            </a:endParaRPr>
          </a:p>
          <a:p>
            <a:pPr>
              <a:spcBef>
                <a:spcPct val="0"/>
              </a:spcBef>
            </a:pPr>
            <a:r>
              <a:rPr lang="tr-TR" altLang="tr-TR" sz="800" u="sng" dirty="0">
                <a:solidFill>
                  <a:schemeClr val="accent1">
                    <a:lumMod val="50000"/>
                  </a:schemeClr>
                </a:solidFill>
                <a:cs typeface="Tahoma" pitchFamily="34" charset="0"/>
              </a:rPr>
              <a:t>__________________________________________________________________________________________________________</a:t>
            </a:r>
          </a:p>
          <a:p>
            <a:pPr>
              <a:spcBef>
                <a:spcPct val="0"/>
              </a:spcBef>
            </a:pPr>
            <a:r>
              <a:rPr lang="tr-TR" altLang="tr-TR" b="1" dirty="0">
                <a:solidFill>
                  <a:schemeClr val="accent1">
                    <a:lumMod val="50000"/>
                  </a:schemeClr>
                </a:solidFill>
                <a:cs typeface="Tahoma" pitchFamily="34" charset="0"/>
              </a:rPr>
              <a:t>Mapfre  Sigorta  Acil Durum ve Provizyon Merkezi</a:t>
            </a:r>
          </a:p>
          <a:p>
            <a:pPr lvl="0">
              <a:spcBef>
                <a:spcPct val="0"/>
              </a:spcBef>
            </a:pPr>
            <a:r>
              <a:rPr lang="tr-TR" altLang="tr-TR" sz="2400" b="1" dirty="0">
                <a:solidFill>
                  <a:srgbClr val="E11B22"/>
                </a:solidFill>
                <a:cs typeface="Tahoma" pitchFamily="34" charset="0"/>
              </a:rPr>
              <a:t>Telefon: </a:t>
            </a:r>
            <a:r>
              <a:rPr lang="tr-TR" altLang="tr-TR" sz="2400" b="1" u="sng" dirty="0">
                <a:solidFill>
                  <a:srgbClr val="FF0000"/>
                </a:solidFill>
                <a:cs typeface="Tahoma" pitchFamily="34" charset="0"/>
              </a:rPr>
              <a:t>0850 755 07 55 </a:t>
            </a:r>
            <a:endParaRPr lang="tr-TR" sz="2400" b="1" u="sng" dirty="0">
              <a:solidFill>
                <a:srgbClr val="FF0000"/>
              </a:solidFill>
            </a:endParaRPr>
          </a:p>
          <a:p>
            <a:pPr>
              <a:spcBef>
                <a:spcPct val="0"/>
              </a:spcBef>
            </a:pPr>
            <a:endParaRPr lang="tr-TR" altLang="tr-TR" sz="2400" b="1" dirty="0">
              <a:solidFill>
                <a:srgbClr val="E11B22"/>
              </a:solidFill>
              <a:cs typeface="Tahoma" pitchFamily="34" charset="0"/>
            </a:endParaRPr>
          </a:p>
          <a:p>
            <a:pPr lvl="2" indent="0">
              <a:lnSpc>
                <a:spcPct val="150000"/>
              </a:lnSpc>
              <a:buNone/>
            </a:pPr>
            <a:endParaRPr kumimoji="0" lang="tr-TR"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sym typeface="Webdings" pitchFamily="18" charset="2"/>
            </a:endParaRPr>
          </a:p>
          <a:p>
            <a:pPr marL="1428750" lvl="2" indent="-285750">
              <a:lnSpc>
                <a:spcPct val="150000"/>
              </a:lnSpc>
            </a:pPr>
            <a:endParaRPr kumimoji="0" lang="en-GB"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pic>
        <p:nvPicPr>
          <p:cNvPr id="5" name="Resim 4">
            <a:extLst>
              <a:ext uri="{FF2B5EF4-FFF2-40B4-BE49-F238E27FC236}">
                <a16:creationId xmlns:a16="http://schemas.microsoft.com/office/drawing/2014/main" id="{0BD6A8F0-20B6-4EA5-8A88-04A48B0E2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7614" y="157744"/>
            <a:ext cx="1978386" cy="726754"/>
          </a:xfrm>
          <a:prstGeom prst="rect">
            <a:avLst/>
          </a:prstGeom>
        </p:spPr>
      </p:pic>
    </p:spTree>
    <p:extLst>
      <p:ext uri="{BB962C8B-B14F-4D97-AF65-F5344CB8AC3E}">
        <p14:creationId xmlns:p14="http://schemas.microsoft.com/office/powerpoint/2010/main" val="388620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16496" y="1911748"/>
            <a:ext cx="8814979" cy="4104456"/>
          </a:xfrm>
          <a:ln>
            <a:solidFill>
              <a:schemeClr val="accent1">
                <a:alpha val="0"/>
              </a:schemeClr>
            </a:solidFill>
          </a:ln>
        </p:spPr>
        <p:txBody>
          <a:bodyPr>
            <a:normAutofit/>
          </a:bodyPr>
          <a:lstStyle/>
          <a:p>
            <a:endParaRPr lang="en-US" dirty="0"/>
          </a:p>
          <a:p>
            <a:pPr algn="just"/>
            <a:r>
              <a:rPr lang="tr-TR" sz="1400" dirty="0">
                <a:solidFill>
                  <a:schemeClr val="tx2"/>
                </a:solidFill>
              </a:rPr>
              <a:t>Sağlık sigortaları, sigortalıların poliçe başladıktan sonra ortaya çıkan sağlık risklerini güvence altına alan bir sigorta branşıdır. </a:t>
            </a:r>
          </a:p>
          <a:p>
            <a:pPr algn="just"/>
            <a:endParaRPr lang="tr-TR" sz="1400" dirty="0">
              <a:solidFill>
                <a:schemeClr val="tx2"/>
              </a:solidFill>
            </a:endParaRPr>
          </a:p>
          <a:p>
            <a:pPr algn="just"/>
            <a:r>
              <a:rPr lang="tr-TR" sz="1400" dirty="0">
                <a:solidFill>
                  <a:schemeClr val="tx2"/>
                </a:solidFill>
              </a:rPr>
              <a:t>Sigorta şirketlerinin belirlemiş olduğu kapsam (özel şartlar ve limitler) ve hizmet ağı (anlaşmalı sağlık kuruluşları) dahilinde özel sağlık güvencesi sunan bir sistemdir.</a:t>
            </a:r>
          </a:p>
          <a:p>
            <a:pPr algn="just"/>
            <a:endParaRPr lang="tr-TR" sz="1400" dirty="0">
              <a:solidFill>
                <a:schemeClr val="tx2"/>
              </a:solidFill>
            </a:endParaRPr>
          </a:p>
          <a:p>
            <a:pPr algn="just"/>
            <a:r>
              <a:rPr lang="tr-TR" sz="1400" dirty="0">
                <a:solidFill>
                  <a:schemeClr val="tx2"/>
                </a:solidFill>
              </a:rPr>
              <a:t>Poliçe, belirlenmiş olan teminatlar dahilinde hizmet verir. </a:t>
            </a:r>
          </a:p>
          <a:p>
            <a:pPr algn="just"/>
            <a:endParaRPr lang="tr-TR" sz="1400" dirty="0">
              <a:solidFill>
                <a:schemeClr val="tx2"/>
              </a:solidFill>
            </a:endParaRPr>
          </a:p>
          <a:p>
            <a:pPr algn="just"/>
            <a:r>
              <a:rPr lang="tr-TR" sz="1400" dirty="0">
                <a:solidFill>
                  <a:schemeClr val="tx2"/>
                </a:solidFill>
              </a:rPr>
              <a:t>İhtiyaç anında sağlık kuruluşuna yapılan müracaat sonrası tüm tazminat talepleri ilgili sigorta şirketinin provizyon hizmet merkezi tarafından yürütülerek sigortalıya destek olunur.</a:t>
            </a:r>
          </a:p>
          <a:p>
            <a:pPr algn="just"/>
            <a:endParaRPr lang="tr-TR" sz="1400" dirty="0">
              <a:solidFill>
                <a:schemeClr val="tx2"/>
              </a:solidFill>
            </a:endParaRPr>
          </a:p>
          <a:p>
            <a:pPr algn="just"/>
            <a:r>
              <a:rPr lang="tr-TR" sz="1400" dirty="0">
                <a:solidFill>
                  <a:schemeClr val="tx2"/>
                </a:solidFill>
              </a:rPr>
              <a:t>Poliçe süresi 1 yıl olup , süre bitimi sonrasında sigortalı talebi ile yenilenir.</a:t>
            </a:r>
          </a:p>
          <a:p>
            <a:pPr algn="just"/>
            <a:endParaRPr lang="tr-TR" sz="1400" dirty="0">
              <a:solidFill>
                <a:schemeClr val="tx2"/>
              </a:solidFill>
            </a:endParaRPr>
          </a:p>
          <a:p>
            <a:pPr algn="just"/>
            <a:endParaRPr lang="tr-TR" sz="1400" dirty="0">
              <a:solidFill>
                <a:schemeClr val="tx2"/>
              </a:solidFill>
            </a:endParaRPr>
          </a:p>
          <a:p>
            <a:pPr algn="just"/>
            <a:endParaRPr lang="tr-TR" sz="1400" dirty="0">
              <a:solidFill>
                <a:schemeClr val="tx2"/>
              </a:solidFill>
            </a:endParaRPr>
          </a:p>
          <a:p>
            <a:pPr algn="just"/>
            <a:endParaRPr lang="tr-TR" sz="1400" dirty="0">
              <a:solidFill>
                <a:schemeClr val="tx2"/>
              </a:solidFill>
            </a:endParaRPr>
          </a:p>
        </p:txBody>
      </p:sp>
      <p:sp>
        <p:nvSpPr>
          <p:cNvPr id="5" name="Title 4"/>
          <p:cNvSpPr>
            <a:spLocks noGrp="1"/>
          </p:cNvSpPr>
          <p:nvPr>
            <p:ph type="title"/>
          </p:nvPr>
        </p:nvSpPr>
        <p:spPr/>
        <p:txBody>
          <a:bodyPr>
            <a:noAutofit/>
          </a:bodyPr>
          <a:lstStyle/>
          <a:p>
            <a:r>
              <a:rPr lang="tr-TR" sz="2400" dirty="0"/>
              <a:t>Sağlık Sigortaları Hakkında</a:t>
            </a:r>
            <a:endParaRPr lang="en-US" sz="2400" dirty="0"/>
          </a:p>
        </p:txBody>
      </p:sp>
      <p:sp>
        <p:nvSpPr>
          <p:cNvPr id="4" name="Slide Number Placeholder 3"/>
          <p:cNvSpPr>
            <a:spLocks noGrp="1"/>
          </p:cNvSpPr>
          <p:nvPr>
            <p:ph type="sldNum" sz="quarter" idx="4"/>
          </p:nvPr>
        </p:nvSpPr>
        <p:spPr/>
        <p:txBody>
          <a:bodyPr/>
          <a:lstStyle/>
          <a:p>
            <a:fld id="{78147F53-4CE3-4F5F-8B70-574CFCFC0F0B}" type="slidenum">
              <a:rPr lang="en-US" smtClean="0"/>
              <a:pPr/>
              <a:t>2</a:t>
            </a:fld>
            <a:endParaRPr lang="en-US"/>
          </a:p>
        </p:txBody>
      </p:sp>
      <p:pic>
        <p:nvPicPr>
          <p:cNvPr id="7" name="Resim 6">
            <a:extLst>
              <a:ext uri="{FF2B5EF4-FFF2-40B4-BE49-F238E27FC236}">
                <a16:creationId xmlns:a16="http://schemas.microsoft.com/office/drawing/2014/main" id="{4D524C72-A280-438D-9C0B-F93012027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5328" y="153383"/>
            <a:ext cx="2000672" cy="734941"/>
          </a:xfrm>
          <a:prstGeom prst="rect">
            <a:avLst/>
          </a:prstGeom>
        </p:spPr>
      </p:pic>
    </p:spTree>
    <p:extLst>
      <p:ext uri="{BB962C8B-B14F-4D97-AF65-F5344CB8AC3E}">
        <p14:creationId xmlns:p14="http://schemas.microsoft.com/office/powerpoint/2010/main" val="1223444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Neden Sağlık Sigortası</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3</a:t>
            </a:fld>
            <a:endParaRPr lang="en-US"/>
          </a:p>
        </p:txBody>
      </p:sp>
      <p:sp>
        <p:nvSpPr>
          <p:cNvPr id="15" name="Text Placeholder 3"/>
          <p:cNvSpPr txBox="1">
            <a:spLocks/>
          </p:cNvSpPr>
          <p:nvPr/>
        </p:nvSpPr>
        <p:spPr>
          <a:xfrm>
            <a:off x="262505" y="1340768"/>
            <a:ext cx="9217024" cy="4512429"/>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defRPr/>
            </a:pPr>
            <a:r>
              <a:rPr lang="tr-TR" noProof="0" dirty="0">
                <a:solidFill>
                  <a:schemeClr val="tx2"/>
                </a:solidFill>
              </a:rPr>
              <a:t>Sağlık harcamaları insanlar için her zaman en kritik noktada olmuştur. Maddi ve manevi olarak umulmadık zamanlarda ihtiyaç duyduğumuz ciddi bir güvencedir. </a:t>
            </a:r>
          </a:p>
          <a:p>
            <a:pPr>
              <a:lnSpc>
                <a:spcPct val="150000"/>
              </a:lnSpc>
              <a:defRPr/>
            </a:pPr>
            <a:endParaRPr lang="tr-TR" dirty="0">
              <a:solidFill>
                <a:schemeClr val="tx2"/>
              </a:solidFill>
            </a:endParaRPr>
          </a:p>
          <a:p>
            <a:pPr>
              <a:lnSpc>
                <a:spcPct val="150000"/>
              </a:lnSpc>
              <a:defRPr/>
            </a:pPr>
            <a:r>
              <a:rPr lang="tr-TR" noProof="0" dirty="0">
                <a:solidFill>
                  <a:schemeClr val="tx2"/>
                </a:solidFill>
              </a:rPr>
              <a:t>Tanı ve tedavi ihtiyaçlarımızda ağırlıklı olarak başvurduğumuz kamu kurumlarında;</a:t>
            </a:r>
          </a:p>
          <a:p>
            <a:pPr marL="285750" indent="-285750">
              <a:lnSpc>
                <a:spcPct val="150000"/>
              </a:lnSpc>
              <a:buFont typeface="Arial" panose="020B0604020202020204" pitchFamily="34" charset="0"/>
              <a:buChar char="•"/>
              <a:defRPr/>
            </a:pPr>
            <a:r>
              <a:rPr lang="tr-TR" dirty="0">
                <a:solidFill>
                  <a:schemeClr val="tx2"/>
                </a:solidFill>
              </a:rPr>
              <a:t>Y</a:t>
            </a:r>
            <a:r>
              <a:rPr lang="tr-TR" noProof="0" dirty="0">
                <a:solidFill>
                  <a:schemeClr val="tx2"/>
                </a:solidFill>
              </a:rPr>
              <a:t>aşanan yoğunluklar, </a:t>
            </a:r>
          </a:p>
          <a:p>
            <a:pPr marL="285750" indent="-285750">
              <a:lnSpc>
                <a:spcPct val="150000"/>
              </a:lnSpc>
              <a:buFont typeface="Arial" panose="020B0604020202020204" pitchFamily="34" charset="0"/>
              <a:buChar char="•"/>
              <a:defRPr/>
            </a:pPr>
            <a:r>
              <a:rPr lang="tr-TR" dirty="0">
                <a:solidFill>
                  <a:schemeClr val="tx2"/>
                </a:solidFill>
              </a:rPr>
              <a:t>Y</a:t>
            </a:r>
            <a:r>
              <a:rPr lang="tr-TR" noProof="0" dirty="0">
                <a:solidFill>
                  <a:schemeClr val="tx2"/>
                </a:solidFill>
              </a:rPr>
              <a:t>aşanan yoğunluklar nedeni ile alınan hizmet kalitesinin beklenen seviyede olmaması, </a:t>
            </a:r>
          </a:p>
          <a:p>
            <a:pPr marL="285750" indent="-285750">
              <a:lnSpc>
                <a:spcPct val="150000"/>
              </a:lnSpc>
              <a:buFont typeface="Arial" panose="020B0604020202020204" pitchFamily="34" charset="0"/>
              <a:buChar char="•"/>
              <a:defRPr/>
            </a:pPr>
            <a:r>
              <a:rPr lang="tr-TR" dirty="0">
                <a:solidFill>
                  <a:schemeClr val="tx2"/>
                </a:solidFill>
              </a:rPr>
              <a:t>T</a:t>
            </a:r>
            <a:r>
              <a:rPr lang="tr-TR" noProof="0" dirty="0">
                <a:solidFill>
                  <a:schemeClr val="tx2"/>
                </a:solidFill>
              </a:rPr>
              <a:t>anı ve tedavilerin teknolojik alt yapı ile daha üst seviyeye çıkması yönünde beklentiler,</a:t>
            </a:r>
          </a:p>
          <a:p>
            <a:pPr marL="285750" indent="-285750">
              <a:lnSpc>
                <a:spcPct val="150000"/>
              </a:lnSpc>
              <a:buFont typeface="Arial" panose="020B0604020202020204" pitchFamily="34" charset="0"/>
              <a:buChar char="•"/>
              <a:defRPr/>
            </a:pPr>
            <a:r>
              <a:rPr kumimoji="0" lang="tr-TR" sz="1400" b="0" i="0" u="none" strike="noStrike" kern="1200" cap="none" spc="0" normalizeH="0" baseline="0" dirty="0">
                <a:ln>
                  <a:noFill/>
                </a:ln>
                <a:solidFill>
                  <a:schemeClr val="tx2"/>
                </a:solidFill>
                <a:effectLst/>
                <a:uLnTx/>
                <a:uFillTx/>
                <a:latin typeface="Arial" panose="020B0604020202020204" pitchFamily="34" charset="0"/>
                <a:ea typeface="+mn-ea"/>
                <a:cs typeface="Arial" panose="020B0604020202020204" pitchFamily="34" charset="0"/>
              </a:rPr>
              <a:t>Hekim ve kurum seçme özgürlüğünü yeteri kadar yaşayamamak,</a:t>
            </a:r>
          </a:p>
          <a:p>
            <a:pPr>
              <a:lnSpc>
                <a:spcPct val="150000"/>
              </a:lnSpc>
              <a:defRPr/>
            </a:pPr>
            <a:r>
              <a:rPr lang="tr-TR" dirty="0">
                <a:solidFill>
                  <a:schemeClr val="tx2"/>
                </a:solidFill>
              </a:rPr>
              <a:t>gibi nedenlerle özel sağlık kurumlarına yönlenme ihtiyacı hissetmekteyiz. </a:t>
            </a:r>
          </a:p>
          <a:p>
            <a:pPr>
              <a:lnSpc>
                <a:spcPct val="150000"/>
              </a:lnSpc>
              <a:defRPr/>
            </a:pPr>
            <a:endParaRPr kumimoji="0" lang="tr-TR" sz="1400" b="0" i="0" u="none" strike="noStrike" kern="1200" cap="none" spc="0" normalizeH="0" baseline="0" dirty="0">
              <a:ln>
                <a:noFill/>
              </a:ln>
              <a:solidFill>
                <a:schemeClr val="tx2"/>
              </a:solidFill>
              <a:effectLst/>
              <a:uLnTx/>
              <a:uFillTx/>
              <a:latin typeface="Arial" panose="020B0604020202020204" pitchFamily="34" charset="0"/>
              <a:ea typeface="+mn-ea"/>
              <a:cs typeface="Arial" panose="020B0604020202020204" pitchFamily="34" charset="0"/>
            </a:endParaRPr>
          </a:p>
          <a:p>
            <a:pPr>
              <a:lnSpc>
                <a:spcPct val="150000"/>
              </a:lnSpc>
              <a:defRPr/>
            </a:pPr>
            <a:r>
              <a:rPr kumimoji="0" lang="tr-TR" sz="1400" b="0" i="0" u="none" strike="noStrike" kern="1200" cap="none" spc="0" normalizeH="0" baseline="0" dirty="0">
                <a:ln>
                  <a:noFill/>
                </a:ln>
                <a:solidFill>
                  <a:schemeClr val="tx2"/>
                </a:solidFill>
                <a:effectLst/>
                <a:uLnTx/>
                <a:uFillTx/>
                <a:latin typeface="Arial" panose="020B0604020202020204" pitchFamily="34" charset="0"/>
                <a:ea typeface="+mn-ea"/>
                <a:cs typeface="Arial" panose="020B0604020202020204" pitchFamily="34" charset="0"/>
              </a:rPr>
              <a:t>Ancak özel sağlık kurumlarında</a:t>
            </a:r>
            <a:r>
              <a:rPr kumimoji="0" lang="tr-TR" sz="1400" b="0" i="0" u="none" strike="noStrike" kern="1200" cap="none" spc="0" normalizeH="0" dirty="0">
                <a:ln>
                  <a:noFill/>
                </a:ln>
                <a:solidFill>
                  <a:schemeClr val="tx2"/>
                </a:solidFill>
                <a:effectLst/>
                <a:uLnTx/>
                <a:uFillTx/>
                <a:latin typeface="Arial" panose="020B0604020202020204" pitchFamily="34" charset="0"/>
                <a:ea typeface="+mn-ea"/>
                <a:cs typeface="Arial" panose="020B0604020202020204" pitchFamily="34" charset="0"/>
              </a:rPr>
              <a:t> da maliyetlerin yüksek olması nedeni ile bu kurumları kullanmaktan kaçınmaktayız.</a:t>
            </a:r>
          </a:p>
          <a:p>
            <a:pPr>
              <a:lnSpc>
                <a:spcPct val="150000"/>
              </a:lnSpc>
              <a:defRPr/>
            </a:pPr>
            <a:endParaRPr lang="tr-TR" dirty="0">
              <a:solidFill>
                <a:schemeClr val="tx2"/>
              </a:solidFill>
            </a:endParaRPr>
          </a:p>
          <a:p>
            <a:pPr>
              <a:lnSpc>
                <a:spcPct val="150000"/>
              </a:lnSpc>
              <a:defRPr/>
            </a:pPr>
            <a:r>
              <a:rPr lang="tr-TR" dirty="0">
                <a:solidFill>
                  <a:schemeClr val="tx2"/>
                </a:solidFill>
              </a:rPr>
              <a:t>Özel Sağlık ve Tamalayıcı Sağlık Sigortası özel sağlık kurumlarında sosyal güvencemizin de bizlere sunduğu güvence çerçevesinde hizmet almamızı sağlamaktadır. </a:t>
            </a:r>
          </a:p>
          <a:p>
            <a:pPr marL="285750" indent="-285750">
              <a:lnSpc>
                <a:spcPct val="150000"/>
              </a:lnSpc>
              <a:buFont typeface="Arial" panose="020B0604020202020204" pitchFamily="34" charset="0"/>
              <a:buChar char="•"/>
              <a:defRPr/>
            </a:pPr>
            <a:endParaRPr kumimoji="0" lang="tr-TR" sz="1400" b="0" i="0" u="none" strike="noStrike" kern="1200" cap="none" spc="0" normalizeH="0" baseline="0" dirty="0">
              <a:ln>
                <a:noFill/>
              </a:ln>
              <a:solidFill>
                <a:schemeClr val="tx2"/>
              </a:solidFill>
              <a:effectLst/>
              <a:uLnTx/>
              <a:uFillTx/>
              <a:latin typeface="Arial" panose="020B0604020202020204" pitchFamily="34" charset="0"/>
              <a:ea typeface="+mn-ea"/>
              <a:cs typeface="Arial" panose="020B0604020202020204" pitchFamily="34" charset="0"/>
            </a:endParaRPr>
          </a:p>
          <a:p>
            <a:pPr marL="285750" indent="-285750">
              <a:lnSpc>
                <a:spcPct val="150000"/>
              </a:lnSpc>
              <a:buFont typeface="Arial" panose="020B0604020202020204" pitchFamily="34" charset="0"/>
              <a:buChar char="•"/>
              <a:defRPr/>
            </a:pPr>
            <a:endParaRPr lang="tr-TR" noProof="0" dirty="0">
              <a:solidFill>
                <a:schemeClr val="tx2"/>
              </a:solidFill>
            </a:endParaRPr>
          </a:p>
          <a:p>
            <a:pPr>
              <a:lnSpc>
                <a:spcPct val="150000"/>
              </a:lnSpc>
              <a:defRPr/>
            </a:pPr>
            <a:endParaRPr kumimoji="0" lang="en-GB" sz="1400" b="0" i="0" u="none" strike="noStrike" kern="1200" cap="none" spc="0" normalizeH="0" baseline="0" noProof="0" dirty="0">
              <a:ln>
                <a:noFill/>
              </a:ln>
              <a:solidFill>
                <a:sysClr val="windowText" lastClr="000000">
                  <a:lumMod val="75000"/>
                  <a:lumOff val="25000"/>
                </a:sysClr>
              </a:solidFill>
              <a:effectLst/>
              <a:uLnTx/>
              <a:uFillTx/>
              <a:latin typeface="Arial" panose="020B0604020202020204" pitchFamily="34" charset="0"/>
              <a:ea typeface="+mn-ea"/>
              <a:cs typeface="Arial" panose="020B0604020202020204" pitchFamily="34" charset="0"/>
            </a:endParaRPr>
          </a:p>
        </p:txBody>
      </p:sp>
      <p:pic>
        <p:nvPicPr>
          <p:cNvPr id="5" name="Resim 4">
            <a:extLst>
              <a:ext uri="{FF2B5EF4-FFF2-40B4-BE49-F238E27FC236}">
                <a16:creationId xmlns:a16="http://schemas.microsoft.com/office/drawing/2014/main" id="{4DC5C36A-EC08-47BF-9A90-3D137A3CB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3320" y="193174"/>
            <a:ext cx="2025203" cy="743952"/>
          </a:xfrm>
          <a:prstGeom prst="rect">
            <a:avLst/>
          </a:prstGeom>
        </p:spPr>
      </p:pic>
    </p:spTree>
    <p:extLst>
      <p:ext uri="{BB962C8B-B14F-4D97-AF65-F5344CB8AC3E}">
        <p14:creationId xmlns:p14="http://schemas.microsoft.com/office/powerpoint/2010/main" val="146335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Tamamlayıcı Sağlık Sigortası Teminatları</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4</a:t>
            </a:fld>
            <a:endParaRPr lang="en-US"/>
          </a:p>
        </p:txBody>
      </p:sp>
      <p:sp>
        <p:nvSpPr>
          <p:cNvPr id="5" name="Text Placeholder 3"/>
          <p:cNvSpPr txBox="1">
            <a:spLocks/>
          </p:cNvSpPr>
          <p:nvPr/>
        </p:nvSpPr>
        <p:spPr>
          <a:xfrm>
            <a:off x="262504" y="1340768"/>
            <a:ext cx="9443023" cy="4512429"/>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defRPr/>
            </a:pPr>
            <a:r>
              <a:rPr lang="tr-TR" dirty="0">
                <a:solidFill>
                  <a:schemeClr val="tx2"/>
                </a:solidFill>
              </a:rPr>
              <a:t>Tamamlayıcı sağlık sigortaları Yatarak Tedaviler ve Ayakta Tedaviler olmak üzere iki teminat grubundan oluşmaktadır. </a:t>
            </a:r>
          </a:p>
          <a:p>
            <a:pPr>
              <a:lnSpc>
                <a:spcPct val="150000"/>
              </a:lnSpc>
              <a:defRPr/>
            </a:pPr>
            <a:endParaRPr lang="tr-TR" dirty="0">
              <a:solidFill>
                <a:schemeClr val="tx2"/>
              </a:solidFill>
            </a:endParaRPr>
          </a:p>
          <a:p>
            <a:pPr>
              <a:lnSpc>
                <a:spcPct val="150000"/>
              </a:lnSpc>
              <a:defRPr/>
            </a:pPr>
            <a:r>
              <a:rPr lang="tr-TR" b="1" dirty="0">
                <a:solidFill>
                  <a:schemeClr val="tx2"/>
                </a:solidFill>
              </a:rPr>
              <a:t>YATARAK TEDAVİLER : </a:t>
            </a:r>
            <a:r>
              <a:rPr lang="tr-TR" dirty="0">
                <a:solidFill>
                  <a:schemeClr val="tx2"/>
                </a:solidFill>
              </a:rPr>
              <a:t>Sigortalının tüm cerrahi yatış (ameliyat vb.) işlemleri , ameliyatsız tedavileri (nörolojik yatışlar, kemoterapi, radyoterapi, diyaliz vb.) ve ACİL Durumları kapsar. Bu işlemler için her hangi bir üst limit olmamakla beraber sigortalılarda katılım payı ödemezler.</a:t>
            </a:r>
          </a:p>
          <a:p>
            <a:pPr>
              <a:lnSpc>
                <a:spcPct val="150000"/>
              </a:lnSpc>
              <a:defRPr/>
            </a:pPr>
            <a:endParaRPr lang="tr-TR" dirty="0">
              <a:solidFill>
                <a:schemeClr val="tx2"/>
              </a:solidFill>
            </a:endParaRPr>
          </a:p>
          <a:p>
            <a:pPr>
              <a:lnSpc>
                <a:spcPct val="150000"/>
              </a:lnSpc>
              <a:defRPr/>
            </a:pPr>
            <a:r>
              <a:rPr lang="tr-TR" b="1" dirty="0">
                <a:solidFill>
                  <a:schemeClr val="tx2"/>
                </a:solidFill>
              </a:rPr>
              <a:t>AYAKTA TEDAVİLER: </a:t>
            </a:r>
            <a:r>
              <a:rPr lang="tr-TR" dirty="0">
                <a:solidFill>
                  <a:schemeClr val="tx2"/>
                </a:solidFill>
              </a:rPr>
              <a:t>Bu teminat ilk aşama sağlık hizmetleri olarak da nitelendirilen gündelik doktor muayeneleri, tahlil/tetkikler, rontgen, ileri tanı (MR, Tomografi vb.) ve fizik tedavi hizmetlerini kapsar. </a:t>
            </a:r>
          </a:p>
          <a:p>
            <a:pPr>
              <a:lnSpc>
                <a:spcPct val="150000"/>
              </a:lnSpc>
              <a:defRPr/>
            </a:pPr>
            <a:r>
              <a:rPr lang="tr-TR" dirty="0">
                <a:solidFill>
                  <a:schemeClr val="tx2"/>
                </a:solidFill>
              </a:rPr>
              <a:t>Ayakta tedavilerde kişi başı yıllık 8 kullanım hakkı bulunmaktadır. </a:t>
            </a:r>
          </a:p>
          <a:p>
            <a:pPr>
              <a:lnSpc>
                <a:spcPct val="150000"/>
              </a:lnSpc>
              <a:defRPr/>
            </a:pPr>
            <a:r>
              <a:rPr lang="tr-TR" dirty="0">
                <a:solidFill>
                  <a:schemeClr val="tx2"/>
                </a:solidFill>
              </a:rPr>
              <a:t>Her bir doktor muayenesi ve beraberinde yapılan işlemler (tetkik, tahlil, rontgen, ileri tanı vb.) 1 kullanım olarak değerlendirilir. </a:t>
            </a:r>
          </a:p>
          <a:p>
            <a:pPr>
              <a:lnSpc>
                <a:spcPct val="150000"/>
              </a:lnSpc>
              <a:defRPr/>
            </a:pPr>
            <a:endParaRPr lang="tr-TR" dirty="0">
              <a:solidFill>
                <a:schemeClr val="tx2"/>
              </a:solidFill>
            </a:endParaRPr>
          </a:p>
          <a:p>
            <a:pPr>
              <a:lnSpc>
                <a:spcPct val="150000"/>
              </a:lnSpc>
              <a:defRPr/>
            </a:pPr>
            <a:r>
              <a:rPr lang="tr-TR" b="1" dirty="0">
                <a:solidFill>
                  <a:schemeClr val="tx2"/>
                </a:solidFill>
              </a:rPr>
              <a:t>Örn: </a:t>
            </a:r>
            <a:r>
              <a:rPr lang="tr-TR" dirty="0">
                <a:solidFill>
                  <a:schemeClr val="tx2"/>
                </a:solidFill>
              </a:rPr>
              <a:t>Karın ağrısı şikayeti ile doktora giden bir kişiye yapılan kan tetkikleri, idrar tetkikleri, ultrason, MR işlemleri sadece 1 kullanım olarak değerlendirilir. Sigortalı aynı şikayet ile başka bir hekime giderse 2. kullanım olarak işlem görür. Sağlık kurluşunun yapmış olduğu kontrol muayeneleri limitinizden düşmez. </a:t>
            </a:r>
          </a:p>
          <a:p>
            <a:pPr>
              <a:lnSpc>
                <a:spcPct val="150000"/>
              </a:lnSpc>
              <a:defRPr/>
            </a:pPr>
            <a:endParaRPr lang="tr-TR" dirty="0">
              <a:solidFill>
                <a:schemeClr val="tx2"/>
              </a:solidFill>
            </a:endParaRPr>
          </a:p>
          <a:p>
            <a:pPr marL="285750" indent="-285750">
              <a:lnSpc>
                <a:spcPct val="150000"/>
              </a:lnSpc>
              <a:buFont typeface="Arial" panose="020B0604020202020204" pitchFamily="34" charset="0"/>
              <a:buChar char="•"/>
              <a:defRPr/>
            </a:pPr>
            <a:endParaRPr kumimoji="0" lang="tr-TR" sz="1400" b="0" i="0" u="none" strike="noStrike" kern="1200" cap="none" spc="0" normalizeH="0" baseline="0" dirty="0">
              <a:ln>
                <a:noFill/>
              </a:ln>
              <a:solidFill>
                <a:schemeClr val="tx2"/>
              </a:solidFill>
              <a:effectLst/>
              <a:uLnTx/>
              <a:uFillTx/>
              <a:latin typeface="Arial" panose="020B0604020202020204" pitchFamily="34" charset="0"/>
              <a:ea typeface="+mn-ea"/>
              <a:cs typeface="Arial" panose="020B0604020202020204" pitchFamily="34" charset="0"/>
            </a:endParaRPr>
          </a:p>
          <a:p>
            <a:pPr marL="285750" indent="-285750">
              <a:lnSpc>
                <a:spcPct val="150000"/>
              </a:lnSpc>
              <a:buFont typeface="Arial" panose="020B0604020202020204" pitchFamily="34" charset="0"/>
              <a:buChar char="•"/>
              <a:defRPr/>
            </a:pPr>
            <a:endParaRPr lang="tr-TR" noProof="0" dirty="0">
              <a:solidFill>
                <a:schemeClr val="tx2"/>
              </a:solidFill>
            </a:endParaRPr>
          </a:p>
          <a:p>
            <a:pPr>
              <a:lnSpc>
                <a:spcPct val="150000"/>
              </a:lnSpc>
              <a:defRPr/>
            </a:pPr>
            <a:endParaRPr kumimoji="0" lang="en-GB" sz="1400" b="0" i="0" u="none" strike="noStrike" kern="1200" cap="none" spc="0" normalizeH="0" baseline="0" noProof="0" dirty="0">
              <a:ln>
                <a:noFill/>
              </a:ln>
              <a:solidFill>
                <a:sysClr val="windowText" lastClr="000000">
                  <a:lumMod val="75000"/>
                  <a:lumOff val="25000"/>
                </a:sysClr>
              </a:solidFill>
              <a:effectLst/>
              <a:uLnTx/>
              <a:uFillTx/>
              <a:latin typeface="Arial" panose="020B0604020202020204" pitchFamily="34" charset="0"/>
              <a:ea typeface="+mn-ea"/>
              <a:cs typeface="Arial" panose="020B0604020202020204" pitchFamily="34" charset="0"/>
            </a:endParaRPr>
          </a:p>
        </p:txBody>
      </p:sp>
      <p:pic>
        <p:nvPicPr>
          <p:cNvPr id="6" name="Resim 5">
            <a:extLst>
              <a:ext uri="{FF2B5EF4-FFF2-40B4-BE49-F238E27FC236}">
                <a16:creationId xmlns:a16="http://schemas.microsoft.com/office/drawing/2014/main" id="{0E50FDAF-2245-4715-B1ED-9963316A71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9344" y="224131"/>
            <a:ext cx="1856656" cy="682037"/>
          </a:xfrm>
          <a:prstGeom prst="rect">
            <a:avLst/>
          </a:prstGeom>
        </p:spPr>
      </p:pic>
    </p:spTree>
    <p:extLst>
      <p:ext uri="{BB962C8B-B14F-4D97-AF65-F5344CB8AC3E}">
        <p14:creationId xmlns:p14="http://schemas.microsoft.com/office/powerpoint/2010/main" val="4098230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Tamamlayıcı Sağlık Sigortası Teminatları</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5</a:t>
            </a:fld>
            <a:endParaRPr lang="en-US"/>
          </a:p>
        </p:txBody>
      </p:sp>
      <p:pic>
        <p:nvPicPr>
          <p:cNvPr id="5" name="Picture 4"/>
          <p:cNvPicPr>
            <a:picLocks noChangeAspect="1"/>
          </p:cNvPicPr>
          <p:nvPr/>
        </p:nvPicPr>
        <p:blipFill>
          <a:blip r:embed="rId2"/>
          <a:stretch>
            <a:fillRect/>
          </a:stretch>
        </p:blipFill>
        <p:spPr>
          <a:xfrm>
            <a:off x="560512" y="1570474"/>
            <a:ext cx="8424936" cy="2687778"/>
          </a:xfrm>
          <a:prstGeom prst="rect">
            <a:avLst/>
          </a:prstGeom>
        </p:spPr>
      </p:pic>
      <p:sp>
        <p:nvSpPr>
          <p:cNvPr id="6" name="Rectangle 5"/>
          <p:cNvSpPr/>
          <p:nvPr/>
        </p:nvSpPr>
        <p:spPr>
          <a:xfrm>
            <a:off x="560512" y="4621580"/>
            <a:ext cx="8424936" cy="276999"/>
          </a:xfrm>
          <a:prstGeom prst="rect">
            <a:avLst/>
          </a:prstGeom>
        </p:spPr>
        <p:txBody>
          <a:bodyPr wrap="square">
            <a:spAutoFit/>
          </a:bodyPr>
          <a:lstStyle/>
          <a:p>
            <a:r>
              <a:rPr lang="tr-TR" sz="1200" b="1" dirty="0">
                <a:solidFill>
                  <a:schemeClr val="accent1">
                    <a:lumMod val="75000"/>
                  </a:schemeClr>
                </a:solidFill>
              </a:rPr>
              <a:t>* Her bir doktor muayenesi ve beraberinde yapılan işlemler (tetkik, tahlil, rontgen, ileri tanı vb.) 1 kullanım olarak değerlendirilir</a:t>
            </a:r>
            <a:r>
              <a:rPr lang="tr-TR" sz="1200" dirty="0"/>
              <a:t>. </a:t>
            </a:r>
          </a:p>
        </p:txBody>
      </p:sp>
      <p:pic>
        <p:nvPicPr>
          <p:cNvPr id="7" name="Resim 6">
            <a:extLst>
              <a:ext uri="{FF2B5EF4-FFF2-40B4-BE49-F238E27FC236}">
                <a16:creationId xmlns:a16="http://schemas.microsoft.com/office/drawing/2014/main" id="{460BD56B-8F6E-4055-BAB6-8547F0A96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7336" y="208392"/>
            <a:ext cx="1869905" cy="686904"/>
          </a:xfrm>
          <a:prstGeom prst="rect">
            <a:avLst/>
          </a:prstGeom>
        </p:spPr>
      </p:pic>
    </p:spTree>
    <p:extLst>
      <p:ext uri="{BB962C8B-B14F-4D97-AF65-F5344CB8AC3E}">
        <p14:creationId xmlns:p14="http://schemas.microsoft.com/office/powerpoint/2010/main" val="467892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Özel Sağlık Sigortası Teminatları</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6</a:t>
            </a:fld>
            <a:endParaRPr lang="en-US"/>
          </a:p>
        </p:txBody>
      </p:sp>
      <p:sp>
        <p:nvSpPr>
          <p:cNvPr id="5" name="Text Placeholder 3"/>
          <p:cNvSpPr txBox="1">
            <a:spLocks/>
          </p:cNvSpPr>
          <p:nvPr/>
        </p:nvSpPr>
        <p:spPr>
          <a:xfrm>
            <a:off x="262504" y="1340768"/>
            <a:ext cx="9443023" cy="4512429"/>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defRPr/>
            </a:pPr>
            <a:r>
              <a:rPr lang="tr-TR" dirty="0">
                <a:solidFill>
                  <a:schemeClr val="tx2"/>
                </a:solidFill>
              </a:rPr>
              <a:t>Özel sağlık sigortaları’da Yatarak Tedaviler ve Ayakta Tedaviler olmak üzere iki teminat grubundan oluşmaktadır. </a:t>
            </a:r>
          </a:p>
          <a:p>
            <a:pPr>
              <a:lnSpc>
                <a:spcPct val="150000"/>
              </a:lnSpc>
              <a:defRPr/>
            </a:pPr>
            <a:endParaRPr lang="tr-TR" dirty="0">
              <a:solidFill>
                <a:schemeClr val="tx2"/>
              </a:solidFill>
            </a:endParaRPr>
          </a:p>
          <a:p>
            <a:pPr>
              <a:lnSpc>
                <a:spcPct val="150000"/>
              </a:lnSpc>
              <a:defRPr/>
            </a:pPr>
            <a:r>
              <a:rPr lang="tr-TR" b="1" dirty="0">
                <a:solidFill>
                  <a:schemeClr val="tx2"/>
                </a:solidFill>
              </a:rPr>
              <a:t>YATARAK TEDAVİLER : </a:t>
            </a:r>
            <a:r>
              <a:rPr lang="tr-TR" dirty="0">
                <a:solidFill>
                  <a:schemeClr val="tx2"/>
                </a:solidFill>
              </a:rPr>
              <a:t>Sigortalının tüm cerrahi yatış (ameliyat vb.) işlemleri , ameliyatsız tedavileri (nörolojik yatışlar, kemoterapi, radyoterapi, diyaliz vb.) ve ACİL Durumları kapsar. </a:t>
            </a:r>
          </a:p>
          <a:p>
            <a:pPr>
              <a:lnSpc>
                <a:spcPct val="150000"/>
              </a:lnSpc>
              <a:defRPr/>
            </a:pPr>
            <a:endParaRPr lang="tr-TR" dirty="0">
              <a:solidFill>
                <a:schemeClr val="tx2"/>
              </a:solidFill>
            </a:endParaRPr>
          </a:p>
          <a:p>
            <a:pPr>
              <a:lnSpc>
                <a:spcPct val="150000"/>
              </a:lnSpc>
              <a:defRPr/>
            </a:pPr>
            <a:r>
              <a:rPr lang="tr-TR" b="1" dirty="0">
                <a:solidFill>
                  <a:schemeClr val="tx2"/>
                </a:solidFill>
              </a:rPr>
              <a:t>AYAKTA TEDAVİLER: </a:t>
            </a:r>
            <a:r>
              <a:rPr lang="tr-TR" dirty="0">
                <a:solidFill>
                  <a:schemeClr val="tx2"/>
                </a:solidFill>
              </a:rPr>
              <a:t>Bu teminat ilk aşama sağlık hizmetleri olarak da nitelendirilen gündelik doktor muayeneleri, tahlil/tetkikler, rontgen, ileri tanı (MR, Tomografi vb.) ve fizik tedavi hizmetlerini kapsar. </a:t>
            </a:r>
          </a:p>
          <a:p>
            <a:pPr>
              <a:lnSpc>
                <a:spcPct val="150000"/>
              </a:lnSpc>
              <a:defRPr/>
            </a:pPr>
            <a:r>
              <a:rPr lang="tr-TR" dirty="0">
                <a:solidFill>
                  <a:schemeClr val="tx2"/>
                </a:solidFill>
              </a:rPr>
              <a:t>Ayakta tedavilerde kişi başı yıllık 3.000 TL. lik limit bulunmaktadır. </a:t>
            </a:r>
          </a:p>
          <a:p>
            <a:pPr>
              <a:lnSpc>
                <a:spcPct val="150000"/>
              </a:lnSpc>
              <a:defRPr/>
            </a:pPr>
            <a:r>
              <a:rPr lang="tr-TR" dirty="0">
                <a:solidFill>
                  <a:schemeClr val="tx2"/>
                </a:solidFill>
              </a:rPr>
              <a:t>Yapılan işlemler bu limit dahilinde değerlendirilir.</a:t>
            </a:r>
          </a:p>
          <a:p>
            <a:pPr>
              <a:lnSpc>
                <a:spcPct val="150000"/>
              </a:lnSpc>
              <a:defRPr/>
            </a:pPr>
            <a:endParaRPr lang="tr-TR" dirty="0">
              <a:solidFill>
                <a:schemeClr val="tx2"/>
              </a:solidFill>
            </a:endParaRPr>
          </a:p>
          <a:p>
            <a:pPr>
              <a:lnSpc>
                <a:spcPct val="150000"/>
              </a:lnSpc>
              <a:defRPr/>
            </a:pPr>
            <a:r>
              <a:rPr lang="tr-TR" dirty="0">
                <a:solidFill>
                  <a:schemeClr val="tx2"/>
                </a:solidFill>
              </a:rPr>
              <a:t>Her iki teminata ait detayları ekte görebilirsniz.</a:t>
            </a:r>
          </a:p>
          <a:p>
            <a:pPr>
              <a:lnSpc>
                <a:spcPct val="150000"/>
              </a:lnSpc>
              <a:defRPr/>
            </a:pPr>
            <a:endParaRPr lang="tr-TR" dirty="0">
              <a:solidFill>
                <a:schemeClr val="tx2"/>
              </a:solidFill>
            </a:endParaRPr>
          </a:p>
          <a:p>
            <a:pPr>
              <a:lnSpc>
                <a:spcPct val="150000"/>
              </a:lnSpc>
              <a:defRPr/>
            </a:pPr>
            <a:endParaRPr lang="tr-TR" dirty="0">
              <a:solidFill>
                <a:schemeClr val="tx2"/>
              </a:solidFill>
            </a:endParaRPr>
          </a:p>
          <a:p>
            <a:pPr marL="285750" indent="-285750">
              <a:lnSpc>
                <a:spcPct val="150000"/>
              </a:lnSpc>
              <a:buFont typeface="Arial" panose="020B0604020202020204" pitchFamily="34" charset="0"/>
              <a:buChar char="•"/>
              <a:defRPr/>
            </a:pPr>
            <a:endParaRPr kumimoji="0" lang="tr-TR" sz="1400" b="0" i="0" u="none" strike="noStrike" kern="1200" cap="none" spc="0" normalizeH="0" baseline="0" dirty="0">
              <a:ln>
                <a:noFill/>
              </a:ln>
              <a:solidFill>
                <a:schemeClr val="tx2"/>
              </a:solidFill>
              <a:effectLst/>
              <a:uLnTx/>
              <a:uFillTx/>
              <a:latin typeface="Arial" panose="020B0604020202020204" pitchFamily="34" charset="0"/>
              <a:ea typeface="+mn-ea"/>
              <a:cs typeface="Arial" panose="020B0604020202020204" pitchFamily="34" charset="0"/>
            </a:endParaRPr>
          </a:p>
          <a:p>
            <a:pPr marL="285750" indent="-285750">
              <a:lnSpc>
                <a:spcPct val="150000"/>
              </a:lnSpc>
              <a:buFont typeface="Arial" panose="020B0604020202020204" pitchFamily="34" charset="0"/>
              <a:buChar char="•"/>
              <a:defRPr/>
            </a:pPr>
            <a:endParaRPr lang="tr-TR" noProof="0" dirty="0">
              <a:solidFill>
                <a:schemeClr val="tx2"/>
              </a:solidFill>
            </a:endParaRPr>
          </a:p>
          <a:p>
            <a:pPr>
              <a:lnSpc>
                <a:spcPct val="150000"/>
              </a:lnSpc>
              <a:defRPr/>
            </a:pPr>
            <a:endParaRPr kumimoji="0" lang="en-GB" sz="1400" b="0" i="0" u="none" strike="noStrike" kern="1200" cap="none" spc="0" normalizeH="0" baseline="0" noProof="0" dirty="0">
              <a:ln>
                <a:noFill/>
              </a:ln>
              <a:solidFill>
                <a:sysClr val="windowText" lastClr="000000">
                  <a:lumMod val="75000"/>
                  <a:lumOff val="25000"/>
                </a:sysClr>
              </a:solidFill>
              <a:effectLst/>
              <a:uLnTx/>
              <a:uFillTx/>
              <a:latin typeface="Arial" panose="020B0604020202020204" pitchFamily="34" charset="0"/>
              <a:ea typeface="+mn-ea"/>
              <a:cs typeface="Arial" panose="020B0604020202020204" pitchFamily="34" charset="0"/>
            </a:endParaRPr>
          </a:p>
        </p:txBody>
      </p:sp>
      <p:pic>
        <p:nvPicPr>
          <p:cNvPr id="6" name="Resim 5">
            <a:extLst>
              <a:ext uri="{FF2B5EF4-FFF2-40B4-BE49-F238E27FC236}">
                <a16:creationId xmlns:a16="http://schemas.microsoft.com/office/drawing/2014/main" id="{FA1EADBD-3E69-475B-863A-8E8A051528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4490" y="237907"/>
            <a:ext cx="1781653" cy="654485"/>
          </a:xfrm>
          <a:prstGeom prst="rect">
            <a:avLst/>
          </a:prstGeom>
        </p:spPr>
      </p:pic>
    </p:spTree>
    <p:extLst>
      <p:ext uri="{BB962C8B-B14F-4D97-AF65-F5344CB8AC3E}">
        <p14:creationId xmlns:p14="http://schemas.microsoft.com/office/powerpoint/2010/main" val="3648632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Özel Sağlık Sigortası Teminatları</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7</a:t>
            </a:fld>
            <a:endParaRPr lang="en-US"/>
          </a:p>
        </p:txBody>
      </p:sp>
      <p:pic>
        <p:nvPicPr>
          <p:cNvPr id="5" name="Picture 4"/>
          <p:cNvPicPr>
            <a:picLocks noChangeAspect="1"/>
          </p:cNvPicPr>
          <p:nvPr/>
        </p:nvPicPr>
        <p:blipFill>
          <a:blip r:embed="rId2"/>
          <a:stretch>
            <a:fillRect/>
          </a:stretch>
        </p:blipFill>
        <p:spPr>
          <a:xfrm>
            <a:off x="1069932" y="1069534"/>
            <a:ext cx="7159433" cy="5062308"/>
          </a:xfrm>
          <a:prstGeom prst="rect">
            <a:avLst/>
          </a:prstGeom>
        </p:spPr>
      </p:pic>
      <p:pic>
        <p:nvPicPr>
          <p:cNvPr id="6" name="Resim 5">
            <a:extLst>
              <a:ext uri="{FF2B5EF4-FFF2-40B4-BE49-F238E27FC236}">
                <a16:creationId xmlns:a16="http://schemas.microsoft.com/office/drawing/2014/main" id="{926B393B-8D46-473E-9B37-9972818AA8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5328" y="162144"/>
            <a:ext cx="1932179" cy="709780"/>
          </a:xfrm>
          <a:prstGeom prst="rect">
            <a:avLst/>
          </a:prstGeom>
        </p:spPr>
      </p:pic>
    </p:spTree>
    <p:extLst>
      <p:ext uri="{BB962C8B-B14F-4D97-AF65-F5344CB8AC3E}">
        <p14:creationId xmlns:p14="http://schemas.microsoft.com/office/powerpoint/2010/main" val="108999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Genel Bilgiler</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8</a:t>
            </a:fld>
            <a:endParaRPr lang="en-US"/>
          </a:p>
        </p:txBody>
      </p:sp>
      <p:sp>
        <p:nvSpPr>
          <p:cNvPr id="15" name="Text Placeholder 3"/>
          <p:cNvSpPr txBox="1">
            <a:spLocks/>
          </p:cNvSpPr>
          <p:nvPr/>
        </p:nvSpPr>
        <p:spPr>
          <a:xfrm>
            <a:off x="416496" y="1124073"/>
            <a:ext cx="9217024" cy="5189661"/>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50000"/>
              </a:lnSpc>
              <a:buFont typeface="Arial" panose="020B0604020202020204" pitchFamily="34" charset="0"/>
              <a:buChar char="•"/>
            </a:pPr>
            <a:r>
              <a:rPr lang="tr-TR" b="1" dirty="0">
                <a:solidFill>
                  <a:schemeClr val="accent1">
                    <a:lumMod val="75000"/>
                  </a:schemeClr>
                </a:solidFill>
                <a:sym typeface="Webdings" pitchFamily="18" charset="2"/>
              </a:rPr>
              <a:t>Kimler Sigortalanbilir : </a:t>
            </a:r>
            <a:r>
              <a:rPr lang="tr-TR" dirty="0">
                <a:solidFill>
                  <a:schemeClr val="accent1">
                    <a:lumMod val="75000"/>
                  </a:schemeClr>
                </a:solidFill>
                <a:sym typeface="Webdings" pitchFamily="18" charset="2"/>
              </a:rPr>
              <a:t>Poliçelere, acente sahipleri, çalışanları ve eş-çocuklar (acente sahibi ve çalışanlarının) dahil edilebilecektir. Tüm sigortalılar aynı teminat üzerinden sigortalanacaktır.</a:t>
            </a:r>
          </a:p>
          <a:p>
            <a:pPr marL="285750" indent="-285750">
              <a:lnSpc>
                <a:spcPct val="150000"/>
              </a:lnSpc>
              <a:buFont typeface="Arial" panose="020B0604020202020204" pitchFamily="34" charset="0"/>
              <a:buChar char="•"/>
            </a:pPr>
            <a:r>
              <a:rPr lang="tr-TR" b="1" dirty="0">
                <a:solidFill>
                  <a:schemeClr val="tx2"/>
                </a:solidFill>
                <a:sym typeface="Webdings" pitchFamily="18" charset="2"/>
              </a:rPr>
              <a:t>Tüm Rahatsızlıklar Kapsam İçinde Olacak mıdır : </a:t>
            </a:r>
            <a:r>
              <a:rPr lang="tr-TR" dirty="0">
                <a:solidFill>
                  <a:schemeClr val="tx2"/>
                </a:solidFill>
                <a:sym typeface="Webdings" pitchFamily="18" charset="2"/>
              </a:rPr>
              <a:t>Sigortalıların poliçe başlangıcından önce teşhisi konulmuş ve / ve ya  tedavi görmüş olduğu rahatsızlıkları kapsam dışında kalcaktır. </a:t>
            </a:r>
          </a:p>
          <a:p>
            <a:pPr marL="285750" indent="-285750">
              <a:lnSpc>
                <a:spcPct val="150000"/>
              </a:lnSpc>
              <a:buFont typeface="Arial" panose="020B0604020202020204" pitchFamily="34" charset="0"/>
              <a:buChar char="•"/>
            </a:pPr>
            <a:endParaRPr lang="tr-TR" dirty="0">
              <a:solidFill>
                <a:schemeClr val="tx2"/>
              </a:solidFill>
              <a:sym typeface="Webdings" pitchFamily="18" charset="2"/>
            </a:endParaRPr>
          </a:p>
          <a:p>
            <a:pPr marL="285750" indent="-285750">
              <a:lnSpc>
                <a:spcPct val="150000"/>
              </a:lnSpc>
              <a:buFont typeface="Arial" panose="020B0604020202020204" pitchFamily="34" charset="0"/>
              <a:buChar char="•"/>
            </a:pPr>
            <a:r>
              <a:rPr lang="tr-TR" b="1" dirty="0">
                <a:solidFill>
                  <a:schemeClr val="tx2"/>
                </a:solidFill>
                <a:sym typeface="Webdings" pitchFamily="18" charset="2"/>
              </a:rPr>
              <a:t>Poliçe Hemen Kullanılabilir mi : </a:t>
            </a:r>
            <a:r>
              <a:rPr lang="tr-TR" dirty="0">
                <a:solidFill>
                  <a:schemeClr val="tx2"/>
                </a:solidFill>
                <a:sym typeface="Webdings" pitchFamily="18" charset="2"/>
              </a:rPr>
              <a:t>Poliçe satın alınıp ödemesi yapıldıktan sonra hizmete açılır.  </a:t>
            </a:r>
          </a:p>
          <a:p>
            <a:pPr marL="971550" lvl="1" indent="-285750">
              <a:lnSpc>
                <a:spcPct val="150000"/>
              </a:lnSpc>
            </a:pPr>
            <a:r>
              <a:rPr lang="tr-TR" dirty="0">
                <a:solidFill>
                  <a:schemeClr val="tx2"/>
                </a:solidFill>
                <a:sym typeface="Webdings" pitchFamily="18" charset="2"/>
              </a:rPr>
              <a:t>Tamamlayıcı Sağlık Poliçesi sosyal güvenlik kurumunun uyguladığı bekleme süresi sonrasında hizmet vermeye başlar.</a:t>
            </a:r>
          </a:p>
          <a:p>
            <a:pPr marL="971550" lvl="1" indent="-285750">
              <a:lnSpc>
                <a:spcPct val="150000"/>
              </a:lnSpc>
            </a:pPr>
            <a:r>
              <a:rPr lang="tr-TR" dirty="0">
                <a:solidFill>
                  <a:schemeClr val="tx2"/>
                </a:solidFill>
                <a:sym typeface="Webdings" pitchFamily="18" charset="2"/>
              </a:rPr>
              <a:t>Özel sağlık Sigortası ise ekte belirtilen haller için 12 aylık bekleme süresine dahildir. </a:t>
            </a:r>
          </a:p>
          <a:p>
            <a:pPr marL="285750" indent="-285750">
              <a:lnSpc>
                <a:spcPct val="150000"/>
              </a:lnSpc>
              <a:buFont typeface="Arial" panose="020B0604020202020204" pitchFamily="34" charset="0"/>
              <a:buChar char="•"/>
            </a:pPr>
            <a:endParaRPr lang="tr-TR" dirty="0">
              <a:solidFill>
                <a:schemeClr val="tx2"/>
              </a:solidFill>
              <a:sym typeface="Webdings" pitchFamily="18" charset="2"/>
            </a:endParaRPr>
          </a:p>
          <a:p>
            <a:pPr marL="285750" indent="-285750">
              <a:lnSpc>
                <a:spcPct val="150000"/>
              </a:lnSpc>
              <a:buFont typeface="Arial" panose="020B0604020202020204" pitchFamily="34" charset="0"/>
              <a:buChar char="•"/>
            </a:pPr>
            <a:r>
              <a:rPr lang="tr-TR" b="1" dirty="0">
                <a:solidFill>
                  <a:schemeClr val="accent1">
                    <a:lumMod val="75000"/>
                  </a:schemeClr>
                </a:solidFill>
                <a:sym typeface="Webdings" pitchFamily="18" charset="2"/>
              </a:rPr>
              <a:t>Hangi Kurumlardan Yararlanabilirim : </a:t>
            </a:r>
            <a:r>
              <a:rPr lang="tr-TR" dirty="0">
                <a:solidFill>
                  <a:schemeClr val="accent1">
                    <a:lumMod val="75000"/>
                  </a:schemeClr>
                </a:solidFill>
                <a:sym typeface="Webdings" pitchFamily="18" charset="2"/>
              </a:rPr>
              <a:t>Tamalayıcı sağlık poliçesi</a:t>
            </a:r>
            <a:r>
              <a:rPr lang="tr-TR" dirty="0">
                <a:solidFill>
                  <a:schemeClr val="tx2"/>
                </a:solidFill>
                <a:sym typeface="Webdings" pitchFamily="18" charset="2"/>
              </a:rPr>
              <a:t> başta MedicalPark, Medicana ve Medipol kurmları olmak üzere ülke genelinde 500 ün üzerinde kurumda geçerlidir. Detaylı listeye </a:t>
            </a:r>
            <a:r>
              <a:rPr lang="tr-TR" b="1" u="sng" dirty="0">
                <a:hlinkClick r:id="rId2"/>
              </a:rPr>
              <a:t>https://form.mapfre.com.tr/iletisim/formlar/fark-yok-anlasmali-kurumlar</a:t>
            </a:r>
            <a:r>
              <a:rPr lang="tr-TR" dirty="0">
                <a:solidFill>
                  <a:schemeClr val="tx2"/>
                </a:solidFill>
                <a:sym typeface="Webdings" pitchFamily="18" charset="2"/>
              </a:rPr>
              <a:t> adresinden ulaşabilirsiniz. Burada belirtilen kurumlar haricinde </a:t>
            </a:r>
            <a:r>
              <a:rPr lang="tr-TR" b="1" u="sng" dirty="0">
                <a:solidFill>
                  <a:schemeClr val="tx2"/>
                </a:solidFill>
                <a:sym typeface="Webdings" pitchFamily="18" charset="2"/>
              </a:rPr>
              <a:t>geçerli değildir.</a:t>
            </a:r>
          </a:p>
          <a:p>
            <a:pPr lvl="1" indent="0">
              <a:lnSpc>
                <a:spcPct val="150000"/>
              </a:lnSpc>
              <a:buNone/>
            </a:pPr>
            <a:r>
              <a:rPr lang="tr-TR" dirty="0">
                <a:solidFill>
                  <a:schemeClr val="tx2"/>
                </a:solidFill>
                <a:sym typeface="Webdings" pitchFamily="18" charset="2"/>
              </a:rPr>
              <a:t>Özel sağlık poliçesinin geçerli olduğu kurumlara da aynı linkden ulaşabilirsiniz. Bu poliçede yer alan anlaşması kurum uygulamaları teminat tablosunda belirtilmiştir.</a:t>
            </a:r>
          </a:p>
          <a:p>
            <a:pPr marL="285750" indent="-285750">
              <a:lnSpc>
                <a:spcPct val="150000"/>
              </a:lnSpc>
              <a:buFont typeface="Arial" panose="020B0604020202020204" pitchFamily="34" charset="0"/>
              <a:buChar char="•"/>
            </a:pPr>
            <a:endParaRPr lang="tr-TR" dirty="0">
              <a:solidFill>
                <a:schemeClr val="tx2"/>
              </a:solidFill>
              <a:sym typeface="Webdings" pitchFamily="18" charset="2"/>
            </a:endParaRPr>
          </a:p>
          <a:p>
            <a:pPr marL="361950" marR="0" lvl="1" indent="0" algn="just" defTabSz="914400" rtl="0" eaLnBrk="1" fontAlgn="auto" latinLnBrk="0" hangingPunct="1">
              <a:lnSpc>
                <a:spcPct val="100000"/>
              </a:lnSpc>
              <a:spcBef>
                <a:spcPts val="0"/>
              </a:spcBef>
              <a:spcAft>
                <a:spcPts val="0"/>
              </a:spcAft>
              <a:buClrTx/>
              <a:buSzTx/>
              <a:buNone/>
              <a:tabLst/>
              <a:defRPr/>
            </a:pPr>
            <a:endParaRPr kumimoji="0" lang="en-GB" sz="14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pic>
        <p:nvPicPr>
          <p:cNvPr id="5" name="Resim 4">
            <a:extLst>
              <a:ext uri="{FF2B5EF4-FFF2-40B4-BE49-F238E27FC236}">
                <a16:creationId xmlns:a16="http://schemas.microsoft.com/office/drawing/2014/main" id="{8F0816BC-7D87-4D65-B4F3-27BFA784D8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5328" y="217298"/>
            <a:ext cx="1890205" cy="694361"/>
          </a:xfrm>
          <a:prstGeom prst="rect">
            <a:avLst/>
          </a:prstGeom>
        </p:spPr>
      </p:pic>
    </p:spTree>
    <p:extLst>
      <p:ext uri="{BB962C8B-B14F-4D97-AF65-F5344CB8AC3E}">
        <p14:creationId xmlns:p14="http://schemas.microsoft.com/office/powerpoint/2010/main" val="1386679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512" y="565150"/>
            <a:ext cx="7668853" cy="411163"/>
          </a:xfrm>
        </p:spPr>
        <p:txBody>
          <a:bodyPr>
            <a:noAutofit/>
          </a:bodyPr>
          <a:lstStyle/>
          <a:p>
            <a:r>
              <a:rPr lang="tr-TR" sz="2400" dirty="0"/>
              <a:t>Genel Bilgiler</a:t>
            </a:r>
            <a:endParaRPr lang="en-US" sz="2400" dirty="0"/>
          </a:p>
        </p:txBody>
      </p:sp>
      <p:sp>
        <p:nvSpPr>
          <p:cNvPr id="4" name="Slide Number Placeholder 3"/>
          <p:cNvSpPr>
            <a:spLocks noGrp="1"/>
          </p:cNvSpPr>
          <p:nvPr>
            <p:ph type="sldNum" sz="quarter" idx="4"/>
          </p:nvPr>
        </p:nvSpPr>
        <p:spPr>
          <a:xfrm>
            <a:off x="8368017" y="5949280"/>
            <a:ext cx="1115486" cy="365125"/>
          </a:xfrm>
        </p:spPr>
        <p:txBody>
          <a:bodyPr/>
          <a:lstStyle/>
          <a:p>
            <a:fld id="{78147F53-4CE3-4F5F-8B70-574CFCFC0F0B}" type="slidenum">
              <a:rPr lang="en-US" smtClean="0"/>
              <a:pPr/>
              <a:t>9</a:t>
            </a:fld>
            <a:endParaRPr lang="en-US"/>
          </a:p>
        </p:txBody>
      </p:sp>
      <p:sp>
        <p:nvSpPr>
          <p:cNvPr id="15" name="Text Placeholder 3"/>
          <p:cNvSpPr txBox="1">
            <a:spLocks/>
          </p:cNvSpPr>
          <p:nvPr/>
        </p:nvSpPr>
        <p:spPr>
          <a:xfrm>
            <a:off x="416496" y="1124744"/>
            <a:ext cx="9217024" cy="5189661"/>
          </a:xfrm>
          <a:prstGeom prst="rect">
            <a:avLst/>
          </a:prstGeom>
        </p:spPr>
        <p:txBody>
          <a:bodyPr vert="horz" lIns="91440" tIns="45720" rIns="91440" bIns="45720" numCol="1" rtlCol="0">
            <a:noAutofit/>
          </a:bodyPr>
          <a:lstStyle>
            <a:lvl1pPr marL="0" indent="0" algn="l" defTabSz="914400" rtl="0" eaLnBrk="1" latinLnBrk="0" hangingPunct="1">
              <a:lnSpc>
                <a:spcPct val="100000"/>
              </a:lnSpc>
              <a:spcBef>
                <a:spcPts val="0"/>
              </a:spcBef>
              <a:buFont typeface="Arial" panose="020B0604020202020204" pitchFamily="34" charset="0"/>
              <a:buNone/>
              <a:defRPr sz="140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00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50000"/>
              </a:lnSpc>
              <a:buFont typeface="Arial" panose="020B0604020202020204" pitchFamily="34" charset="0"/>
              <a:buChar char="•"/>
            </a:pPr>
            <a:r>
              <a:rPr kumimoji="0" lang="tr-TR" b="1" i="0" u="none" strike="noStrike" kern="1200" cap="none" spc="0" normalizeH="0" baseline="0" noProof="0" dirty="0">
                <a:ln>
                  <a:noFill/>
                </a:ln>
                <a:solidFill>
                  <a:schemeClr val="tx2"/>
                </a:solidFill>
                <a:effectLst/>
                <a:uLnTx/>
                <a:uFillTx/>
                <a:sym typeface="Webdings" pitchFamily="18" charset="2"/>
              </a:rPr>
              <a:t>Poliçe</a:t>
            </a:r>
            <a:r>
              <a:rPr lang="tr-TR" b="1" dirty="0">
                <a:solidFill>
                  <a:schemeClr val="tx2"/>
                </a:solidFill>
                <a:sym typeface="Webdings" pitchFamily="18" charset="2"/>
              </a:rPr>
              <a:t>yi Vergi İndiriminde Kullanabilir miyiz : </a:t>
            </a:r>
            <a:r>
              <a:rPr lang="tr-TR" dirty="0">
                <a:solidFill>
                  <a:schemeClr val="tx2"/>
                </a:solidFill>
                <a:sym typeface="Webdings" pitchFamily="18" charset="2"/>
              </a:rPr>
              <a:t>Poliçenizde ‘Sigorta Ettiren’ olarak Acenteleğinizi ya da vergi mükellefi olduğunuz firmanızı göstermeniz halinde poliçe tutarını muhasebeleştirmeniz mümkündür. Böylelikle gerçek maliyeti daha da düşürme imkanınız olacaktır.</a:t>
            </a:r>
          </a:p>
          <a:p>
            <a:pPr marL="285750" indent="-285750">
              <a:lnSpc>
                <a:spcPct val="150000"/>
              </a:lnSpc>
              <a:buFont typeface="Arial" panose="020B0604020202020204" pitchFamily="34" charset="0"/>
              <a:buChar char="•"/>
            </a:pPr>
            <a:endParaRPr lang="tr-TR" dirty="0">
              <a:solidFill>
                <a:schemeClr val="tx2"/>
              </a:solidFill>
              <a:sym typeface="Webdings" pitchFamily="18" charset="2"/>
            </a:endParaRPr>
          </a:p>
          <a:p>
            <a:pPr marL="285750" indent="-285750">
              <a:lnSpc>
                <a:spcPct val="150000"/>
              </a:lnSpc>
              <a:buFont typeface="Arial" panose="020B0604020202020204" pitchFamily="34" charset="0"/>
              <a:buChar char="•"/>
            </a:pPr>
            <a:r>
              <a:rPr lang="tr-TR" b="1" dirty="0">
                <a:solidFill>
                  <a:schemeClr val="tx2"/>
                </a:solidFill>
                <a:sym typeface="Webdings" pitchFamily="18" charset="2"/>
              </a:rPr>
              <a:t>Poliçeyi Nasıl Satın Alabiliriz : </a:t>
            </a:r>
            <a:r>
              <a:rPr lang="tr-TR" dirty="0">
                <a:solidFill>
                  <a:schemeClr val="tx2"/>
                </a:solidFill>
                <a:sym typeface="Webdings" pitchFamily="18" charset="2"/>
              </a:rPr>
              <a:t>Seçeceğiniz teminatları, sigortalanacak kişilerin bilgilerini (TCKN-İsim Soyisim-Doğum Tarihi) hizmet ekibinde yer alan temsilcinize iletmeniz yeterlidir. </a:t>
            </a:r>
          </a:p>
          <a:p>
            <a:pPr marL="285750" indent="-285750">
              <a:lnSpc>
                <a:spcPct val="150000"/>
              </a:lnSpc>
              <a:buFont typeface="Arial" panose="020B0604020202020204" pitchFamily="34" charset="0"/>
              <a:buChar char="•"/>
            </a:pPr>
            <a:endParaRPr lang="tr-TR" dirty="0">
              <a:solidFill>
                <a:schemeClr val="tx2"/>
              </a:solidFill>
              <a:sym typeface="Webdings" pitchFamily="18" charset="2"/>
            </a:endParaRPr>
          </a:p>
          <a:p>
            <a:pPr marL="285750" indent="-285750">
              <a:lnSpc>
                <a:spcPct val="150000"/>
              </a:lnSpc>
              <a:buFont typeface="Arial" panose="020B0604020202020204" pitchFamily="34" charset="0"/>
              <a:buChar char="•"/>
            </a:pPr>
            <a:r>
              <a:rPr lang="tr-TR" b="1" dirty="0">
                <a:solidFill>
                  <a:schemeClr val="tx2"/>
                </a:solidFill>
                <a:sym typeface="Webdings" pitchFamily="18" charset="2"/>
              </a:rPr>
              <a:t>Poliçe Prim Tutarları Ne Kadardır :</a:t>
            </a:r>
            <a:r>
              <a:rPr lang="tr-TR" dirty="0">
                <a:solidFill>
                  <a:schemeClr val="tx2"/>
                </a:solidFill>
                <a:sym typeface="Webdings" pitchFamily="18" charset="2"/>
              </a:rPr>
              <a:t> Poliçelerde belirlenmiş olan yaş/fiyat listesini ekli slaytta görebilirsiniz.</a:t>
            </a:r>
          </a:p>
          <a:p>
            <a:pPr marL="285750" indent="-285750">
              <a:lnSpc>
                <a:spcPct val="150000"/>
              </a:lnSpc>
              <a:buFont typeface="Arial" panose="020B0604020202020204" pitchFamily="34" charset="0"/>
              <a:buChar char="•"/>
            </a:pPr>
            <a:endParaRPr lang="tr-TR" dirty="0">
              <a:solidFill>
                <a:schemeClr val="tx2"/>
              </a:solidFill>
              <a:sym typeface="Webdings" pitchFamily="18" charset="2"/>
            </a:endParaRPr>
          </a:p>
          <a:p>
            <a:pPr marL="285750" indent="-285750">
              <a:lnSpc>
                <a:spcPct val="150000"/>
              </a:lnSpc>
              <a:buFont typeface="Arial" panose="020B0604020202020204" pitchFamily="34" charset="0"/>
              <a:buChar char="•"/>
            </a:pPr>
            <a:r>
              <a:rPr lang="tr-TR" b="1" dirty="0">
                <a:solidFill>
                  <a:schemeClr val="tx2"/>
                </a:solidFill>
                <a:sym typeface="Webdings" pitchFamily="18" charset="2"/>
              </a:rPr>
              <a:t>Ödemeleri Nasıl Yapacağız : </a:t>
            </a:r>
            <a:r>
              <a:rPr lang="tr-TR" dirty="0">
                <a:solidFill>
                  <a:schemeClr val="tx2"/>
                </a:solidFill>
                <a:sym typeface="Webdings" pitchFamily="18" charset="2"/>
              </a:rPr>
              <a:t>Ödemeler kredi kartı ile blokeli şekilde yapılacak olup 9 eşit taksitte tahsil edilecektir. Kart bilgilerinizi sigortalı bilgileri eşliğinde ilettmeniz yeterlidir.</a:t>
            </a:r>
          </a:p>
          <a:p>
            <a:pPr marL="285750" indent="-285750">
              <a:lnSpc>
                <a:spcPct val="150000"/>
              </a:lnSpc>
              <a:buFont typeface="Arial" panose="020B0604020202020204" pitchFamily="34" charset="0"/>
              <a:buChar char="•"/>
            </a:pPr>
            <a:endParaRPr kumimoji="0" lang="tr-TR"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sym typeface="Webdings" pitchFamily="18" charset="2"/>
            </a:endParaRPr>
          </a:p>
          <a:p>
            <a:pPr lvl="2" indent="0">
              <a:lnSpc>
                <a:spcPct val="150000"/>
              </a:lnSpc>
              <a:buNone/>
            </a:pPr>
            <a:endParaRPr kumimoji="0" lang="tr-TR"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sym typeface="Webdings" pitchFamily="18" charset="2"/>
            </a:endParaRPr>
          </a:p>
          <a:p>
            <a:pPr marL="1428750" lvl="2" indent="-285750">
              <a:lnSpc>
                <a:spcPct val="150000"/>
              </a:lnSpc>
            </a:pPr>
            <a:endParaRPr kumimoji="0" lang="en-GB"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pic>
        <p:nvPicPr>
          <p:cNvPr id="5" name="Resim 4">
            <a:extLst>
              <a:ext uri="{FF2B5EF4-FFF2-40B4-BE49-F238E27FC236}">
                <a16:creationId xmlns:a16="http://schemas.microsoft.com/office/drawing/2014/main" id="{E5409691-A419-40D9-94E1-9435B8D449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9344" y="227221"/>
            <a:ext cx="1823052" cy="669693"/>
          </a:xfrm>
          <a:prstGeom prst="rect">
            <a:avLst/>
          </a:prstGeom>
        </p:spPr>
      </p:pic>
    </p:spTree>
    <p:extLst>
      <p:ext uri="{BB962C8B-B14F-4D97-AF65-F5344CB8AC3E}">
        <p14:creationId xmlns:p14="http://schemas.microsoft.com/office/powerpoint/2010/main" val="4224477908"/>
      </p:ext>
    </p:extLst>
  </p:cSld>
  <p:clrMapOvr>
    <a:masterClrMapping/>
  </p:clrMapOvr>
</p:sld>
</file>

<file path=ppt/theme/theme1.xml><?xml version="1.0" encoding="utf-8"?>
<a:theme xmlns:a="http://schemas.openxmlformats.org/drawingml/2006/main" name="Nasco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32812</TotalTime>
  <Words>1397</Words>
  <Application>Microsoft Office PowerPoint</Application>
  <PresentationFormat>A4 Kağıt (210x297 mm)</PresentationFormat>
  <Paragraphs>140</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Calibri</vt:lpstr>
      <vt:lpstr>Nasco Theme</vt:lpstr>
      <vt:lpstr>PowerPoint Sunusu</vt:lpstr>
      <vt:lpstr>Sağlık Sigortaları Hakkında</vt:lpstr>
      <vt:lpstr>Neden Sağlık Sigortası</vt:lpstr>
      <vt:lpstr>Tamamlayıcı Sağlık Sigortası Teminatları</vt:lpstr>
      <vt:lpstr>Tamamlayıcı Sağlık Sigortası Teminatları</vt:lpstr>
      <vt:lpstr>Özel Sağlık Sigortası Teminatları</vt:lpstr>
      <vt:lpstr>Özel Sağlık Sigortası Teminatları</vt:lpstr>
      <vt:lpstr>Genel Bilgiler</vt:lpstr>
      <vt:lpstr>Genel Bilgiler</vt:lpstr>
      <vt:lpstr>Özel Sağlık Sigortası Bekleme Süreleri</vt:lpstr>
      <vt:lpstr>Tamamlayıcı Sağlık Hakkında Genel Bilgiler</vt:lpstr>
      <vt:lpstr>Poliçe Primleri</vt:lpstr>
      <vt:lpstr>Hizmet Ekibi</vt:lpstr>
    </vt:vector>
  </TitlesOfParts>
  <Company>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bankers-admin</dc:creator>
  <cp:lastModifiedBy>Sercan Çavuşoğlu</cp:lastModifiedBy>
  <cp:revision>478</cp:revision>
  <cp:lastPrinted>2019-06-14T12:40:32Z</cp:lastPrinted>
  <dcterms:created xsi:type="dcterms:W3CDTF">2013-03-20T12:03:25Z</dcterms:created>
  <dcterms:modified xsi:type="dcterms:W3CDTF">2019-07-01T08:59:00Z</dcterms:modified>
</cp:coreProperties>
</file>